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4"/>
  </p:notesMasterIdLst>
  <p:sldIdLst>
    <p:sldId id="256" r:id="rId2"/>
    <p:sldId id="345" r:id="rId3"/>
    <p:sldId id="346" r:id="rId4"/>
    <p:sldId id="385" r:id="rId5"/>
    <p:sldId id="400" r:id="rId6"/>
    <p:sldId id="401" r:id="rId7"/>
    <p:sldId id="375" r:id="rId8"/>
    <p:sldId id="430" r:id="rId9"/>
    <p:sldId id="374" r:id="rId10"/>
    <p:sldId id="379" r:id="rId11"/>
    <p:sldId id="338" r:id="rId12"/>
    <p:sldId id="383" r:id="rId13"/>
    <p:sldId id="419" r:id="rId14"/>
    <p:sldId id="339" r:id="rId15"/>
    <p:sldId id="259" r:id="rId16"/>
    <p:sldId id="340" r:id="rId17"/>
    <p:sldId id="341" r:id="rId18"/>
    <p:sldId id="362" r:id="rId19"/>
    <p:sldId id="303" r:id="rId20"/>
    <p:sldId id="304" r:id="rId21"/>
    <p:sldId id="358" r:id="rId22"/>
    <p:sldId id="305" r:id="rId23"/>
    <p:sldId id="306" r:id="rId24"/>
    <p:sldId id="307" r:id="rId25"/>
    <p:sldId id="308" r:id="rId26"/>
    <p:sldId id="309" r:id="rId27"/>
    <p:sldId id="360" r:id="rId28"/>
    <p:sldId id="310" r:id="rId29"/>
    <p:sldId id="311" r:id="rId30"/>
    <p:sldId id="312" r:id="rId31"/>
    <p:sldId id="313" r:id="rId32"/>
    <p:sldId id="314" r:id="rId33"/>
    <p:sldId id="325" r:id="rId34"/>
    <p:sldId id="342" r:id="rId35"/>
    <p:sldId id="343" r:id="rId36"/>
    <p:sldId id="344" r:id="rId37"/>
    <p:sldId id="372" r:id="rId38"/>
    <p:sldId id="373" r:id="rId39"/>
    <p:sldId id="371" r:id="rId40"/>
    <p:sldId id="326" r:id="rId41"/>
    <p:sldId id="349" r:id="rId42"/>
    <p:sldId id="350" r:id="rId43"/>
    <p:sldId id="327" r:id="rId44"/>
    <p:sldId id="328" r:id="rId45"/>
    <p:sldId id="359" r:id="rId46"/>
    <p:sldId id="329" r:id="rId47"/>
    <p:sldId id="330" r:id="rId48"/>
    <p:sldId id="363" r:id="rId49"/>
    <p:sldId id="364" r:id="rId50"/>
    <p:sldId id="361" r:id="rId51"/>
    <p:sldId id="376" r:id="rId52"/>
    <p:sldId id="331" r:id="rId53"/>
    <p:sldId id="315" r:id="rId54"/>
    <p:sldId id="316" r:id="rId55"/>
    <p:sldId id="366" r:id="rId56"/>
    <p:sldId id="317" r:id="rId57"/>
    <p:sldId id="318" r:id="rId58"/>
    <p:sldId id="319" r:id="rId59"/>
    <p:sldId id="365" r:id="rId60"/>
    <p:sldId id="351" r:id="rId61"/>
    <p:sldId id="332" r:id="rId62"/>
    <p:sldId id="333" r:id="rId63"/>
    <p:sldId id="334" r:id="rId64"/>
    <p:sldId id="368" r:id="rId65"/>
    <p:sldId id="367" r:id="rId66"/>
    <p:sldId id="377" r:id="rId67"/>
    <p:sldId id="378" r:id="rId68"/>
    <p:sldId id="335" r:id="rId69"/>
    <p:sldId id="369" r:id="rId70"/>
    <p:sldId id="370" r:id="rId71"/>
    <p:sldId id="352" r:id="rId72"/>
    <p:sldId id="336" r:id="rId73"/>
    <p:sldId id="421" r:id="rId74"/>
    <p:sldId id="337" r:id="rId75"/>
    <p:sldId id="414" r:id="rId76"/>
    <p:sldId id="406" r:id="rId77"/>
    <p:sldId id="407" r:id="rId78"/>
    <p:sldId id="408" r:id="rId79"/>
    <p:sldId id="320" r:id="rId80"/>
    <p:sldId id="292" r:id="rId81"/>
    <p:sldId id="409" r:id="rId82"/>
    <p:sldId id="348" r:id="rId83"/>
    <p:sldId id="393" r:id="rId84"/>
    <p:sldId id="417" r:id="rId85"/>
    <p:sldId id="418" r:id="rId86"/>
    <p:sldId id="420" r:id="rId87"/>
    <p:sldId id="390" r:id="rId88"/>
    <p:sldId id="412" r:id="rId89"/>
    <p:sldId id="389" r:id="rId90"/>
    <p:sldId id="397" r:id="rId91"/>
    <p:sldId id="353" r:id="rId92"/>
    <p:sldId id="322" r:id="rId93"/>
    <p:sldId id="321" r:id="rId94"/>
    <p:sldId id="354" r:id="rId95"/>
    <p:sldId id="355" r:id="rId96"/>
    <p:sldId id="356" r:id="rId97"/>
    <p:sldId id="296" r:id="rId98"/>
    <p:sldId id="297" r:id="rId99"/>
    <p:sldId id="298" r:id="rId100"/>
    <p:sldId id="324" r:id="rId101"/>
    <p:sldId id="384" r:id="rId102"/>
    <p:sldId id="380" r:id="rId103"/>
    <p:sldId id="381" r:id="rId104"/>
    <p:sldId id="415" r:id="rId105"/>
    <p:sldId id="426" r:id="rId106"/>
    <p:sldId id="427" r:id="rId107"/>
    <p:sldId id="429" r:id="rId108"/>
    <p:sldId id="428" r:id="rId109"/>
    <p:sldId id="403" r:id="rId110"/>
    <p:sldId id="404" r:id="rId111"/>
    <p:sldId id="402" r:id="rId112"/>
    <p:sldId id="413" r:id="rId113"/>
    <p:sldId id="405" r:id="rId114"/>
    <p:sldId id="410" r:id="rId115"/>
    <p:sldId id="398" r:id="rId116"/>
    <p:sldId id="399" r:id="rId117"/>
    <p:sldId id="395" r:id="rId118"/>
    <p:sldId id="422" r:id="rId119"/>
    <p:sldId id="423" r:id="rId120"/>
    <p:sldId id="416" r:id="rId121"/>
    <p:sldId id="425" r:id="rId122"/>
    <p:sldId id="424" r:id="rId12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273" autoAdjust="0"/>
    <p:restoredTop sz="86338" autoAdjust="0"/>
  </p:normalViewPr>
  <p:slideViewPr>
    <p:cSldViewPr>
      <p:cViewPr varScale="1">
        <p:scale>
          <a:sx n="66" d="100"/>
          <a:sy n="66" d="100"/>
        </p:scale>
        <p:origin x="739" y="58"/>
      </p:cViewPr>
      <p:guideLst>
        <p:guide orient="horz" pos="2160"/>
        <p:guide pos="2880"/>
      </p:guideLst>
    </p:cSldViewPr>
  </p:slideViewPr>
  <p:outlineViewPr>
    <p:cViewPr>
      <p:scale>
        <a:sx n="33" d="100"/>
        <a:sy n="33" d="100"/>
      </p:scale>
      <p:origin x="0" y="-9715"/>
    </p:cViewPr>
  </p:outlineViewPr>
  <p:notesTextViewPr>
    <p:cViewPr>
      <p:scale>
        <a:sx n="100" d="100"/>
        <a:sy n="100" d="100"/>
      </p:scale>
      <p:origin x="0" y="0"/>
    </p:cViewPr>
  </p:notesTextViewPr>
  <p:sorterViewPr>
    <p:cViewPr>
      <p:scale>
        <a:sx n="100" d="100"/>
        <a:sy n="100" d="100"/>
      </p:scale>
      <p:origin x="0" y="-1012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D1723E-71FC-46A2-8B34-C946D9162F80}" type="datetimeFigureOut">
              <a:rPr lang="de-DE" smtClean="0"/>
              <a:t>09.11.2021</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2EFE89-0B21-4B37-B45B-750F200BE313}" type="slidenum">
              <a:rPr lang="de-DE" smtClean="0"/>
              <a:t>‹Nr.›</a:t>
            </a:fld>
            <a:endParaRPr lang="de-DE"/>
          </a:p>
        </p:txBody>
      </p:sp>
    </p:spTree>
    <p:extLst>
      <p:ext uri="{BB962C8B-B14F-4D97-AF65-F5344CB8AC3E}">
        <p14:creationId xmlns:p14="http://schemas.microsoft.com/office/powerpoint/2010/main" val="3452367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2EFE89-0B21-4B37-B45B-750F200BE313}" type="slidenum">
              <a:rPr lang="de-DE" smtClean="0"/>
              <a:t>1</a:t>
            </a:fld>
            <a:endParaRPr lang="de-DE"/>
          </a:p>
        </p:txBody>
      </p:sp>
    </p:spTree>
    <p:extLst>
      <p:ext uri="{BB962C8B-B14F-4D97-AF65-F5344CB8AC3E}">
        <p14:creationId xmlns:p14="http://schemas.microsoft.com/office/powerpoint/2010/main" val="1339420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2EFE89-0B21-4B37-B45B-750F200BE313}" type="slidenum">
              <a:rPr lang="de-DE" smtClean="0"/>
              <a:t>35</a:t>
            </a:fld>
            <a:endParaRPr lang="de-DE"/>
          </a:p>
        </p:txBody>
      </p:sp>
    </p:spTree>
    <p:extLst>
      <p:ext uri="{BB962C8B-B14F-4D97-AF65-F5344CB8AC3E}">
        <p14:creationId xmlns:p14="http://schemas.microsoft.com/office/powerpoint/2010/main" val="4210246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2EFE89-0B21-4B37-B45B-750F200BE313}" type="slidenum">
              <a:rPr lang="de-DE" smtClean="0"/>
              <a:t>36</a:t>
            </a:fld>
            <a:endParaRPr lang="de-DE"/>
          </a:p>
        </p:txBody>
      </p:sp>
    </p:spTree>
    <p:extLst>
      <p:ext uri="{BB962C8B-B14F-4D97-AF65-F5344CB8AC3E}">
        <p14:creationId xmlns:p14="http://schemas.microsoft.com/office/powerpoint/2010/main" val="1292137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2EFE89-0B21-4B37-B45B-750F200BE313}" type="slidenum">
              <a:rPr lang="de-DE" smtClean="0"/>
              <a:t>47</a:t>
            </a:fld>
            <a:endParaRPr lang="de-DE"/>
          </a:p>
        </p:txBody>
      </p:sp>
    </p:spTree>
    <p:extLst>
      <p:ext uri="{BB962C8B-B14F-4D97-AF65-F5344CB8AC3E}">
        <p14:creationId xmlns:p14="http://schemas.microsoft.com/office/powerpoint/2010/main" val="4049472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2EFE89-0B21-4B37-B45B-750F200BE313}" type="slidenum">
              <a:rPr lang="de-DE" smtClean="0"/>
              <a:t>54</a:t>
            </a:fld>
            <a:endParaRPr lang="de-DE"/>
          </a:p>
        </p:txBody>
      </p:sp>
    </p:spTree>
    <p:extLst>
      <p:ext uri="{BB962C8B-B14F-4D97-AF65-F5344CB8AC3E}">
        <p14:creationId xmlns:p14="http://schemas.microsoft.com/office/powerpoint/2010/main" val="2520738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2EFE89-0B21-4B37-B45B-750F200BE313}" type="slidenum">
              <a:rPr lang="de-DE" smtClean="0"/>
              <a:t>56</a:t>
            </a:fld>
            <a:endParaRPr lang="de-DE"/>
          </a:p>
        </p:txBody>
      </p:sp>
    </p:spTree>
    <p:extLst>
      <p:ext uri="{BB962C8B-B14F-4D97-AF65-F5344CB8AC3E}">
        <p14:creationId xmlns:p14="http://schemas.microsoft.com/office/powerpoint/2010/main" val="1899237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2EFE89-0B21-4B37-B45B-750F200BE313}" type="slidenum">
              <a:rPr lang="de-DE" smtClean="0"/>
              <a:t>57</a:t>
            </a:fld>
            <a:endParaRPr lang="de-DE"/>
          </a:p>
        </p:txBody>
      </p:sp>
    </p:spTree>
    <p:extLst>
      <p:ext uri="{BB962C8B-B14F-4D97-AF65-F5344CB8AC3E}">
        <p14:creationId xmlns:p14="http://schemas.microsoft.com/office/powerpoint/2010/main" val="2668516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2EFE89-0B21-4B37-B45B-750F200BE313}" type="slidenum">
              <a:rPr lang="de-DE" smtClean="0"/>
              <a:t>72</a:t>
            </a:fld>
            <a:endParaRPr lang="de-DE"/>
          </a:p>
        </p:txBody>
      </p:sp>
    </p:spTree>
    <p:extLst>
      <p:ext uri="{BB962C8B-B14F-4D97-AF65-F5344CB8AC3E}">
        <p14:creationId xmlns:p14="http://schemas.microsoft.com/office/powerpoint/2010/main" val="4047986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2EFE89-0B21-4B37-B45B-750F200BE313}" type="slidenum">
              <a:rPr lang="de-DE" smtClean="0"/>
              <a:t>74</a:t>
            </a:fld>
            <a:endParaRPr lang="de-DE"/>
          </a:p>
        </p:txBody>
      </p:sp>
    </p:spTree>
    <p:extLst>
      <p:ext uri="{BB962C8B-B14F-4D97-AF65-F5344CB8AC3E}">
        <p14:creationId xmlns:p14="http://schemas.microsoft.com/office/powerpoint/2010/main" val="2516346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2EFE89-0B21-4B37-B45B-750F200BE313}" type="slidenum">
              <a:rPr lang="de-DE" smtClean="0"/>
              <a:t>89</a:t>
            </a:fld>
            <a:endParaRPr lang="de-DE"/>
          </a:p>
        </p:txBody>
      </p:sp>
    </p:spTree>
    <p:extLst>
      <p:ext uri="{BB962C8B-B14F-4D97-AF65-F5344CB8AC3E}">
        <p14:creationId xmlns:p14="http://schemas.microsoft.com/office/powerpoint/2010/main" val="1003499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2EFE89-0B21-4B37-B45B-750F200BE313}" type="slidenum">
              <a:rPr lang="de-DE" smtClean="0"/>
              <a:t>91</a:t>
            </a:fld>
            <a:endParaRPr lang="de-DE"/>
          </a:p>
        </p:txBody>
      </p:sp>
    </p:spTree>
    <p:extLst>
      <p:ext uri="{BB962C8B-B14F-4D97-AF65-F5344CB8AC3E}">
        <p14:creationId xmlns:p14="http://schemas.microsoft.com/office/powerpoint/2010/main" val="855101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2EFE89-0B21-4B37-B45B-750F200BE313}" type="slidenum">
              <a:rPr lang="de-DE" smtClean="0"/>
              <a:t>2</a:t>
            </a:fld>
            <a:endParaRPr lang="de-DE"/>
          </a:p>
        </p:txBody>
      </p:sp>
    </p:spTree>
    <p:extLst>
      <p:ext uri="{BB962C8B-B14F-4D97-AF65-F5344CB8AC3E}">
        <p14:creationId xmlns:p14="http://schemas.microsoft.com/office/powerpoint/2010/main" val="2655695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2EFE89-0B21-4B37-B45B-750F200BE313}" type="slidenum">
              <a:rPr lang="de-DE" smtClean="0"/>
              <a:t>92</a:t>
            </a:fld>
            <a:endParaRPr lang="de-DE"/>
          </a:p>
        </p:txBody>
      </p:sp>
    </p:spTree>
    <p:extLst>
      <p:ext uri="{BB962C8B-B14F-4D97-AF65-F5344CB8AC3E}">
        <p14:creationId xmlns:p14="http://schemas.microsoft.com/office/powerpoint/2010/main" val="3419546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2EFE89-0B21-4B37-B45B-750F200BE313}" type="slidenum">
              <a:rPr lang="de-DE" smtClean="0"/>
              <a:t>94</a:t>
            </a:fld>
            <a:endParaRPr lang="de-DE"/>
          </a:p>
        </p:txBody>
      </p:sp>
    </p:spTree>
    <p:extLst>
      <p:ext uri="{BB962C8B-B14F-4D97-AF65-F5344CB8AC3E}">
        <p14:creationId xmlns:p14="http://schemas.microsoft.com/office/powerpoint/2010/main" val="1929118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2EFE89-0B21-4B37-B45B-750F200BE313}" type="slidenum">
              <a:rPr lang="de-DE" smtClean="0"/>
              <a:t>115</a:t>
            </a:fld>
            <a:endParaRPr lang="de-DE"/>
          </a:p>
        </p:txBody>
      </p:sp>
    </p:spTree>
    <p:extLst>
      <p:ext uri="{BB962C8B-B14F-4D97-AF65-F5344CB8AC3E}">
        <p14:creationId xmlns:p14="http://schemas.microsoft.com/office/powerpoint/2010/main" val="3444478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2EFE89-0B21-4B37-B45B-750F200BE313}" type="slidenum">
              <a:rPr lang="de-DE" smtClean="0"/>
              <a:t>3</a:t>
            </a:fld>
            <a:endParaRPr lang="de-DE"/>
          </a:p>
        </p:txBody>
      </p:sp>
    </p:spTree>
    <p:extLst>
      <p:ext uri="{BB962C8B-B14F-4D97-AF65-F5344CB8AC3E}">
        <p14:creationId xmlns:p14="http://schemas.microsoft.com/office/powerpoint/2010/main" val="3547376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2EFE89-0B21-4B37-B45B-750F200BE313}" type="slidenum">
              <a:rPr lang="de-DE" smtClean="0"/>
              <a:t>5</a:t>
            </a:fld>
            <a:endParaRPr lang="de-DE"/>
          </a:p>
        </p:txBody>
      </p:sp>
    </p:spTree>
    <p:extLst>
      <p:ext uri="{BB962C8B-B14F-4D97-AF65-F5344CB8AC3E}">
        <p14:creationId xmlns:p14="http://schemas.microsoft.com/office/powerpoint/2010/main" val="3064064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2EFE89-0B21-4B37-B45B-750F200BE313}" type="slidenum">
              <a:rPr lang="de-DE" smtClean="0"/>
              <a:t>7</a:t>
            </a:fld>
            <a:endParaRPr lang="de-DE"/>
          </a:p>
        </p:txBody>
      </p:sp>
    </p:spTree>
    <p:extLst>
      <p:ext uri="{BB962C8B-B14F-4D97-AF65-F5344CB8AC3E}">
        <p14:creationId xmlns:p14="http://schemas.microsoft.com/office/powerpoint/2010/main" val="1801568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F2EFE89-0B21-4B37-B45B-750F200BE313}" type="slidenum">
              <a:rPr lang="de-DE" smtClean="0"/>
              <a:t>10</a:t>
            </a:fld>
            <a:endParaRPr lang="de-DE"/>
          </a:p>
        </p:txBody>
      </p:sp>
    </p:spTree>
    <p:extLst>
      <p:ext uri="{BB962C8B-B14F-4D97-AF65-F5344CB8AC3E}">
        <p14:creationId xmlns:p14="http://schemas.microsoft.com/office/powerpoint/2010/main" val="3843616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2EFE89-0B21-4B37-B45B-750F200BE313}" type="slidenum">
              <a:rPr lang="de-DE" smtClean="0"/>
              <a:t>16</a:t>
            </a:fld>
            <a:endParaRPr lang="de-DE"/>
          </a:p>
        </p:txBody>
      </p:sp>
    </p:spTree>
    <p:extLst>
      <p:ext uri="{BB962C8B-B14F-4D97-AF65-F5344CB8AC3E}">
        <p14:creationId xmlns:p14="http://schemas.microsoft.com/office/powerpoint/2010/main" val="129659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2EFE89-0B21-4B37-B45B-750F200BE313}" type="slidenum">
              <a:rPr lang="de-DE" smtClean="0"/>
              <a:t>33</a:t>
            </a:fld>
            <a:endParaRPr lang="de-DE"/>
          </a:p>
        </p:txBody>
      </p:sp>
    </p:spTree>
    <p:extLst>
      <p:ext uri="{BB962C8B-B14F-4D97-AF65-F5344CB8AC3E}">
        <p14:creationId xmlns:p14="http://schemas.microsoft.com/office/powerpoint/2010/main" val="3944077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2EFE89-0B21-4B37-B45B-750F200BE313}" type="slidenum">
              <a:rPr lang="de-DE" smtClean="0"/>
              <a:t>34</a:t>
            </a:fld>
            <a:endParaRPr lang="de-DE"/>
          </a:p>
        </p:txBody>
      </p:sp>
    </p:spTree>
    <p:extLst>
      <p:ext uri="{BB962C8B-B14F-4D97-AF65-F5344CB8AC3E}">
        <p14:creationId xmlns:p14="http://schemas.microsoft.com/office/powerpoint/2010/main" val="1121043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1BA50D42-C9CD-4801-B293-61D1F53EC57E}" type="datetimeFigureOut">
              <a:rPr lang="de-DE" smtClean="0"/>
              <a:t>09.11.2021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BA50D42-C9CD-4801-B293-61D1F53EC57E}" type="datetimeFigureOut">
              <a:rPr lang="de-DE" smtClean="0"/>
              <a:t>09.11.2021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 durch Klicken hinzufügen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BA50D42-C9CD-4801-B293-61D1F53EC57E}" type="datetimeFigureOut">
              <a:rPr lang="de-DE" smtClean="0"/>
              <a:t>09.11.2021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BA50D42-C9CD-4801-B293-61D1F53EC57E}" type="datetimeFigureOut">
              <a:rPr lang="de-DE" smtClean="0"/>
              <a:t>09.11.2021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1BA50D42-C9CD-4801-B293-61D1F53EC57E}" type="datetimeFigureOut">
              <a:rPr lang="de-DE" smtClean="0"/>
              <a:t>09.11.2021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1BA50D42-C9CD-4801-B293-61D1F53EC57E}" type="datetimeFigureOut">
              <a:rPr lang="de-DE" smtClean="0"/>
              <a:t>09.11.2021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1BA50D42-C9CD-4801-B293-61D1F53EC57E}" type="datetimeFigureOut">
              <a:rPr lang="de-DE" smtClean="0"/>
              <a:t>09.11.2021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1BA50D42-C9CD-4801-B293-61D1F53EC57E}" type="datetimeFigureOut">
              <a:rPr lang="de-DE" smtClean="0"/>
              <a:t>09.11.2021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BA50D42-C9CD-4801-B293-61D1F53EC57E}" type="datetimeFigureOut">
              <a:rPr lang="de-DE" smtClean="0"/>
              <a:t>09.11.2021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1BA50D42-C9CD-4801-B293-61D1F53EC57E}" type="datetimeFigureOut">
              <a:rPr lang="de-DE" smtClean="0"/>
              <a:t>09.11.2021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1BA50D42-C9CD-4801-B293-61D1F53EC57E}" type="datetimeFigureOut">
              <a:rPr lang="de-DE" smtClean="0"/>
              <a:t>09.11.2021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C6AE60A-B69C-4790-82F7-3882EDF23186}"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A50D42-C9CD-4801-B293-61D1F53EC57E}" type="datetimeFigureOut">
              <a:rPr lang="de-DE" smtClean="0"/>
              <a:t>09.11.2021</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AE60A-B69C-4790-82F7-3882EDF23186}"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tif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11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tif"/></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jpe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3.wdp"/></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4.wdp"/></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5.wdp"/></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7.wdp"/></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7.wdp"/></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22.wdp"/></Relationships>
</file>

<file path=ppt/slides/_rels/slide9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0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980728"/>
            <a:ext cx="7772400" cy="3865983"/>
          </a:xfrm>
        </p:spPr>
        <p:txBody>
          <a:bodyPr>
            <a:normAutofit/>
          </a:bodyPr>
          <a:lstStyle/>
          <a:p>
            <a:br>
              <a:rPr lang="de-DE" dirty="0"/>
            </a:br>
            <a:br>
              <a:rPr lang="de-DE" dirty="0"/>
            </a:br>
            <a:br>
              <a:rPr lang="de-DE" dirty="0"/>
            </a:br>
            <a:endParaRPr lang="de-DE" dirty="0"/>
          </a:p>
        </p:txBody>
      </p:sp>
      <p:sp>
        <p:nvSpPr>
          <p:cNvPr id="3" name="Untertitel 2"/>
          <p:cNvSpPr>
            <a:spLocks noGrp="1"/>
          </p:cNvSpPr>
          <p:nvPr>
            <p:ph type="subTitle" idx="1"/>
          </p:nvPr>
        </p:nvSpPr>
        <p:spPr>
          <a:xfrm>
            <a:off x="1371600" y="764704"/>
            <a:ext cx="6512768" cy="4874096"/>
          </a:xfrm>
        </p:spPr>
        <p:style>
          <a:lnRef idx="2">
            <a:schemeClr val="dk1"/>
          </a:lnRef>
          <a:fillRef idx="1">
            <a:schemeClr val="lt1"/>
          </a:fillRef>
          <a:effectRef idx="0">
            <a:schemeClr val="dk1"/>
          </a:effectRef>
          <a:fontRef idx="minor">
            <a:schemeClr val="dk1"/>
          </a:fontRef>
        </p:style>
        <p:txBody>
          <a:bodyPr>
            <a:normAutofit fontScale="25000" lnSpcReduction="20000"/>
          </a:bodyPr>
          <a:lstStyle/>
          <a:p>
            <a:endParaRPr lang="de-DE" sz="14800" b="1" i="1" dirty="0"/>
          </a:p>
          <a:p>
            <a:r>
              <a:rPr lang="de-DE" sz="21600" b="1" i="1" dirty="0">
                <a:solidFill>
                  <a:schemeClr val="tx1">
                    <a:lumMod val="95000"/>
                    <a:lumOff val="5000"/>
                  </a:schemeClr>
                </a:solidFill>
                <a:latin typeface="Arial" panose="020B0604020202020204" pitchFamily="34" charset="0"/>
                <a:cs typeface="Arial" panose="020B0604020202020204" pitchFamily="34" charset="0"/>
              </a:rPr>
              <a:t>Juden</a:t>
            </a:r>
            <a:endParaRPr lang="de-DE" sz="21600" dirty="0">
              <a:solidFill>
                <a:schemeClr val="tx1">
                  <a:lumMod val="95000"/>
                  <a:lumOff val="5000"/>
                </a:schemeClr>
              </a:solidFill>
              <a:latin typeface="Arial" panose="020B0604020202020204" pitchFamily="34" charset="0"/>
              <a:cs typeface="Arial" panose="020B0604020202020204" pitchFamily="34" charset="0"/>
            </a:endParaRPr>
          </a:p>
          <a:p>
            <a:r>
              <a:rPr lang="de-DE" sz="14800" b="1" i="1" dirty="0">
                <a:solidFill>
                  <a:schemeClr val="tx1">
                    <a:lumMod val="95000"/>
                    <a:lumOff val="5000"/>
                  </a:schemeClr>
                </a:solidFill>
                <a:latin typeface="Arial" panose="020B0604020202020204" pitchFamily="34" charset="0"/>
                <a:cs typeface="Arial" panose="020B0604020202020204" pitchFamily="34" charset="0"/>
              </a:rPr>
              <a:t> </a:t>
            </a:r>
            <a:endParaRPr lang="de-DE" sz="14800" dirty="0">
              <a:solidFill>
                <a:schemeClr val="tx1">
                  <a:lumMod val="95000"/>
                  <a:lumOff val="5000"/>
                </a:schemeClr>
              </a:solidFill>
              <a:latin typeface="Arial" panose="020B0604020202020204" pitchFamily="34" charset="0"/>
              <a:cs typeface="Arial" panose="020B0604020202020204" pitchFamily="34" charset="0"/>
            </a:endParaRPr>
          </a:p>
          <a:p>
            <a:r>
              <a:rPr lang="de-DE" sz="16000" b="1" i="1" dirty="0">
                <a:solidFill>
                  <a:schemeClr val="tx1">
                    <a:lumMod val="95000"/>
                    <a:lumOff val="5000"/>
                  </a:schemeClr>
                </a:solidFill>
                <a:latin typeface="Arial" panose="020B0604020202020204" pitchFamily="34" charset="0"/>
                <a:cs typeface="Arial" panose="020B0604020202020204" pitchFamily="34" charset="0"/>
              </a:rPr>
              <a:t>in</a:t>
            </a:r>
            <a:endParaRPr lang="de-DE" sz="16000" dirty="0">
              <a:solidFill>
                <a:schemeClr val="tx1">
                  <a:lumMod val="95000"/>
                  <a:lumOff val="5000"/>
                </a:schemeClr>
              </a:solidFill>
              <a:latin typeface="Arial" panose="020B0604020202020204" pitchFamily="34" charset="0"/>
              <a:cs typeface="Arial" panose="020B0604020202020204" pitchFamily="34" charset="0"/>
            </a:endParaRPr>
          </a:p>
          <a:p>
            <a:r>
              <a:rPr lang="de-DE" sz="16000" dirty="0">
                <a:solidFill>
                  <a:schemeClr val="tx1">
                    <a:lumMod val="95000"/>
                    <a:lumOff val="5000"/>
                  </a:schemeClr>
                </a:solidFill>
                <a:latin typeface="Arial" panose="020B0604020202020204" pitchFamily="34" charset="0"/>
                <a:cs typeface="Arial" panose="020B0604020202020204" pitchFamily="34" charset="0"/>
              </a:rPr>
              <a:t> </a:t>
            </a:r>
          </a:p>
          <a:p>
            <a:r>
              <a:rPr lang="de-DE" sz="16000" b="1" i="1" dirty="0">
                <a:solidFill>
                  <a:schemeClr val="tx1">
                    <a:lumMod val="95000"/>
                    <a:lumOff val="5000"/>
                  </a:schemeClr>
                </a:solidFill>
                <a:latin typeface="Arial" panose="020B0604020202020204" pitchFamily="34" charset="0"/>
                <a:cs typeface="Arial" panose="020B0604020202020204" pitchFamily="34" charset="0"/>
              </a:rPr>
              <a:t>Geinsheim in der Pfalz</a:t>
            </a:r>
            <a:endParaRPr lang="de-DE" sz="16000" dirty="0">
              <a:solidFill>
                <a:schemeClr val="tx1">
                  <a:lumMod val="95000"/>
                  <a:lumOff val="5000"/>
                </a:schemeClr>
              </a:solidFill>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545538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FE69-6241-4DFE-A240-204E25DF7DEA}"/>
              </a:ext>
            </a:extLst>
          </p:cNvPr>
          <p:cNvSpPr>
            <a:spLocks noGrp="1"/>
          </p:cNvSpPr>
          <p:nvPr>
            <p:ph type="title"/>
          </p:nvPr>
        </p:nvSpPr>
        <p:spPr/>
        <p:txBody>
          <a:bodyPr>
            <a:normAutofit/>
          </a:bodyPr>
          <a:lstStyle/>
          <a:p>
            <a:r>
              <a:rPr lang="de-DE" sz="2400" b="1" i="1" dirty="0"/>
              <a:t>Vermögensverhältnisse der Juden 1875</a:t>
            </a:r>
          </a:p>
        </p:txBody>
      </p:sp>
      <p:pic>
        <p:nvPicPr>
          <p:cNvPr id="4" name="Inhaltsplatzhalter 3">
            <a:extLst>
              <a:ext uri="{FF2B5EF4-FFF2-40B4-BE49-F238E27FC236}">
                <a16:creationId xmlns:a16="http://schemas.microsoft.com/office/drawing/2014/main" id="{FC276E42-6723-4385-BE7B-27D19184F5B3}"/>
              </a:ext>
            </a:extLst>
          </p:cNvPr>
          <p:cNvPicPr>
            <a:picLocks noGrp="1" noChangeAspect="1"/>
          </p:cNvPicPr>
          <p:nvPr>
            <p:ph idx="1"/>
          </p:nvPr>
        </p:nvPicPr>
        <p:blipFill>
          <a:blip r:embed="rId3">
            <a:duotone>
              <a:prstClr val="black"/>
              <a:srgbClr val="D9C3A5">
                <a:tint val="50000"/>
                <a:satMod val="180000"/>
              </a:srgbClr>
            </a:duotone>
          </a:blip>
          <a:stretch>
            <a:fillRect/>
          </a:stretch>
        </p:blipFill>
        <p:spPr>
          <a:xfrm>
            <a:off x="2051720" y="1194064"/>
            <a:ext cx="5630983" cy="56015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60757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6B97C6-6ADA-45F9-8804-D249281A6FA7}"/>
              </a:ext>
            </a:extLst>
          </p:cNvPr>
          <p:cNvSpPr>
            <a:spLocks noGrp="1"/>
          </p:cNvSpPr>
          <p:nvPr>
            <p:ph type="title"/>
          </p:nvPr>
        </p:nvSpPr>
        <p:spPr/>
        <p:txBody>
          <a:bodyPr/>
          <a:lstStyle/>
          <a:p>
            <a:endParaRPr lang="de-DE"/>
          </a:p>
        </p:txBody>
      </p:sp>
      <p:pic>
        <p:nvPicPr>
          <p:cNvPr id="4" name="Inhaltsplatzhalter 3">
            <a:extLst>
              <a:ext uri="{FF2B5EF4-FFF2-40B4-BE49-F238E27FC236}">
                <a16:creationId xmlns:a16="http://schemas.microsoft.com/office/drawing/2014/main" id="{5FBF7C7B-D911-40FF-8B58-FBF60C816AE2}"/>
              </a:ext>
            </a:extLst>
          </p:cNvPr>
          <p:cNvPicPr>
            <a:picLocks noGrp="1"/>
          </p:cNvPicPr>
          <p:nvPr>
            <p:ph idx="1"/>
          </p:nvPr>
        </p:nvPicPr>
        <p:blipFill rotWithShape="1">
          <a:blip r:embed="rId2" cstate="print">
            <a:extLst>
              <a:ext uri="{BEBA8EAE-BF5A-486C-A8C5-ECC9F3942E4B}">
                <a14:imgProps xmlns:a14="http://schemas.microsoft.com/office/drawing/2010/main">
                  <a14:imgLayer r:embed="rId3">
                    <a14:imgEffect>
                      <a14:colorTemperature colorTemp="8800"/>
                    </a14:imgEffect>
                    <a14:imgEffect>
                      <a14:brightnessContrast bright="-20000" contrast="40000"/>
                    </a14:imgEffect>
                  </a14:imgLayer>
                </a14:imgProps>
              </a:ext>
              <a:ext uri="{28A0092B-C50C-407E-A947-70E740481C1C}">
                <a14:useLocalDpi xmlns:a14="http://schemas.microsoft.com/office/drawing/2010/main" val="0"/>
              </a:ext>
            </a:extLst>
          </a:blip>
          <a:srcRect l="3957"/>
          <a:stretch/>
        </p:blipFill>
        <p:spPr bwMode="auto">
          <a:xfrm>
            <a:off x="2339752" y="274638"/>
            <a:ext cx="4536504" cy="63087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45861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EACDD7-2BCF-4027-B734-FC630F12527A}"/>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Barbara Becker </a:t>
            </a:r>
            <a:r>
              <a:rPr lang="de-DE" sz="2400" i="1" dirty="0">
                <a:latin typeface="Arial" panose="020B0604020202020204" pitchFamily="34" charset="0"/>
                <a:cs typeface="Arial" panose="020B0604020202020204" pitchFamily="34" charset="0"/>
              </a:rPr>
              <a:t>(Taufeintrag)</a:t>
            </a:r>
            <a:br>
              <a:rPr lang="de-DE" sz="2400" i="1" dirty="0">
                <a:latin typeface="Arial" panose="020B0604020202020204" pitchFamily="34" charset="0"/>
                <a:cs typeface="Arial" panose="020B0604020202020204" pitchFamily="34" charset="0"/>
              </a:rPr>
            </a:br>
            <a:r>
              <a:rPr lang="de-DE" sz="2400" i="1" dirty="0">
                <a:latin typeface="Arial" panose="020B0604020202020204" pitchFamily="34" charset="0"/>
                <a:cs typeface="Arial" panose="020B0604020202020204" pitchFamily="34" charset="0"/>
              </a:rPr>
              <a:t>(* 1901, + 1943)</a:t>
            </a:r>
          </a:p>
        </p:txBody>
      </p:sp>
      <p:pic>
        <p:nvPicPr>
          <p:cNvPr id="5" name="Inhaltsplatzhalter 4">
            <a:extLst>
              <a:ext uri="{FF2B5EF4-FFF2-40B4-BE49-F238E27FC236}">
                <a16:creationId xmlns:a16="http://schemas.microsoft.com/office/drawing/2014/main" id="{A54C211C-1A49-4363-A3B1-4834DFF961AC}"/>
              </a:ext>
            </a:extLst>
          </p:cNvPr>
          <p:cNvPicPr>
            <a:picLocks noGrp="1" noChangeAspect="1"/>
          </p:cNvPicPr>
          <p:nvPr>
            <p:ph idx="1"/>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85249" y="1796804"/>
            <a:ext cx="8951247" cy="3072355"/>
          </a:xfrm>
          <a:solidFill>
            <a:schemeClr val="bg2">
              <a:lumMod val="90000"/>
            </a:schemeClr>
          </a:solidFill>
        </p:spPr>
      </p:pic>
    </p:spTree>
    <p:extLst>
      <p:ext uri="{BB962C8B-B14F-4D97-AF65-F5344CB8AC3E}">
        <p14:creationId xmlns:p14="http://schemas.microsoft.com/office/powerpoint/2010/main" val="33993458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5BE85D-149E-4C4F-AB03-7ACFA9A7C1CD}"/>
              </a:ext>
            </a:extLst>
          </p:cNvPr>
          <p:cNvSpPr>
            <a:spLocks noGrp="1"/>
          </p:cNvSpPr>
          <p:nvPr>
            <p:ph type="title"/>
          </p:nvPr>
        </p:nvSpPr>
        <p:spPr>
          <a:xfrm>
            <a:off x="683568" y="260648"/>
            <a:ext cx="8229600" cy="1143000"/>
          </a:xfrm>
        </p:spPr>
        <p:txBody>
          <a:bodyPr>
            <a:normAutofit/>
          </a:bodyPr>
          <a:lstStyle/>
          <a:p>
            <a:r>
              <a:rPr lang="de-DE" sz="2400" i="1" dirty="0">
                <a:latin typeface="Arial" panose="020B0604020202020204" pitchFamily="34" charset="0"/>
                <a:cs typeface="Arial" panose="020B0604020202020204" pitchFamily="34" charset="0"/>
              </a:rPr>
              <a:t>Maria Eichberger geb. Engler, </a:t>
            </a:r>
            <a:br>
              <a:rPr lang="de-DE" sz="2400" i="1" dirty="0">
                <a:latin typeface="Arial" panose="020B0604020202020204" pitchFamily="34" charset="0"/>
                <a:cs typeface="Arial" panose="020B0604020202020204" pitchFamily="34" charset="0"/>
              </a:rPr>
            </a:br>
            <a:r>
              <a:rPr lang="de-DE" sz="2400" i="1" dirty="0">
                <a:latin typeface="Arial" panose="020B0604020202020204" pitchFamily="34" charset="0"/>
                <a:cs typeface="Arial" panose="020B0604020202020204" pitchFamily="34" charset="0"/>
              </a:rPr>
              <a:t>Mutter des </a:t>
            </a:r>
            <a:r>
              <a:rPr lang="de-DE" sz="2400" b="1" i="1" dirty="0">
                <a:latin typeface="Arial" panose="020B0604020202020204" pitchFamily="34" charset="0"/>
                <a:cs typeface="Arial" panose="020B0604020202020204" pitchFamily="34" charset="0"/>
              </a:rPr>
              <a:t>Jakob Eichberger </a:t>
            </a:r>
            <a:r>
              <a:rPr lang="de-DE" sz="2400" i="1" dirty="0">
                <a:latin typeface="Arial" panose="020B0604020202020204" pitchFamily="34" charset="0"/>
                <a:cs typeface="Arial" panose="020B0604020202020204" pitchFamily="34" charset="0"/>
              </a:rPr>
              <a:t>(* 1909, + 1941)</a:t>
            </a:r>
          </a:p>
        </p:txBody>
      </p:sp>
      <p:pic>
        <p:nvPicPr>
          <p:cNvPr id="4" name="Inhaltsplatzhalter 3">
            <a:extLst>
              <a:ext uri="{FF2B5EF4-FFF2-40B4-BE49-F238E27FC236}">
                <a16:creationId xmlns:a16="http://schemas.microsoft.com/office/drawing/2014/main" id="{42C42C27-A42F-49F5-B939-97787AC34EBC}"/>
              </a:ext>
            </a:extLst>
          </p:cNvPr>
          <p:cNvPicPr>
            <a:picLocks noGrp="1"/>
          </p:cNvPicPr>
          <p:nvPr>
            <p:ph idx="1"/>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colorTemperature colorTemp="5900"/>
                    </a14:imgEffect>
                    <a14:imgEffect>
                      <a14:brightnessContrast bright="40000" contrast="-20000"/>
                    </a14:imgEffect>
                  </a14:imgLayer>
                </a14:imgProps>
              </a:ext>
              <a:ext uri="{28A0092B-C50C-407E-A947-70E740481C1C}">
                <a14:useLocalDpi xmlns:a14="http://schemas.microsoft.com/office/drawing/2010/main" val="0"/>
              </a:ext>
            </a:extLst>
          </a:blip>
          <a:srcRect/>
          <a:stretch/>
        </p:blipFill>
        <p:spPr bwMode="auto">
          <a:xfrm>
            <a:off x="2915816" y="1628800"/>
            <a:ext cx="3168352" cy="46805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16271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C3CA24-B4D3-4B7F-B3D9-4E4B5EDEBB32}"/>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Eva Eichberger </a:t>
            </a:r>
            <a:br>
              <a:rPr lang="de-DE" sz="2400" b="1" i="1" dirty="0">
                <a:latin typeface="Arial" panose="020B0604020202020204" pitchFamily="34" charset="0"/>
                <a:cs typeface="Arial" panose="020B0604020202020204" pitchFamily="34" charset="0"/>
              </a:rPr>
            </a:br>
            <a:r>
              <a:rPr lang="de-DE" sz="2400" i="1" dirty="0">
                <a:latin typeface="Arial" panose="020B0604020202020204" pitchFamily="34" charset="0"/>
                <a:cs typeface="Arial" panose="020B0604020202020204" pitchFamily="34" charset="0"/>
              </a:rPr>
              <a:t>(* 1885, + 1943)</a:t>
            </a:r>
          </a:p>
        </p:txBody>
      </p:sp>
      <p:pic>
        <p:nvPicPr>
          <p:cNvPr id="4" name="Inhaltsplatzhalter 3">
            <a:extLst>
              <a:ext uri="{FF2B5EF4-FFF2-40B4-BE49-F238E27FC236}">
                <a16:creationId xmlns:a16="http://schemas.microsoft.com/office/drawing/2014/main" id="{567EAE09-AD00-4ACD-A0D5-55813D72DDF9}"/>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10185" t="19190" r="69709" b="8620"/>
          <a:stretch/>
        </p:blipFill>
        <p:spPr bwMode="auto">
          <a:xfrm>
            <a:off x="3563889" y="1417638"/>
            <a:ext cx="2160240" cy="48196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55664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18B78-BF13-4BAE-B9CD-AEAB3D9E7801}"/>
              </a:ext>
            </a:extLst>
          </p:cNvPr>
          <p:cNvSpPr>
            <a:spLocks noGrp="1"/>
          </p:cNvSpPr>
          <p:nvPr>
            <p:ph type="title"/>
          </p:nvPr>
        </p:nvSpPr>
        <p:spPr/>
        <p:txBody>
          <a:bodyPr>
            <a:normAutofit/>
          </a:bodyPr>
          <a:lstStyle/>
          <a:p>
            <a:r>
              <a:rPr lang="de-DE" sz="2400" b="1" i="1" dirty="0" err="1">
                <a:latin typeface="Arial" panose="020B0604020202020204" pitchFamily="34" charset="0"/>
                <a:cs typeface="Arial" panose="020B0604020202020204" pitchFamily="34" charset="0"/>
              </a:rPr>
              <a:t>Dennny</a:t>
            </a:r>
            <a:r>
              <a:rPr lang="de-DE" sz="2400" b="1" i="1" dirty="0">
                <a:latin typeface="Arial" panose="020B0604020202020204" pitchFamily="34" charset="0"/>
                <a:cs typeface="Arial" panose="020B0604020202020204" pitchFamily="34" charset="0"/>
              </a:rPr>
              <a:t> wird gerettet</a:t>
            </a:r>
            <a:br>
              <a:rPr lang="de-DE" sz="2400" b="1" i="1" dirty="0">
                <a:latin typeface="Arial" panose="020B0604020202020204" pitchFamily="34" charset="0"/>
                <a:cs typeface="Arial" panose="020B0604020202020204" pitchFamily="34" charset="0"/>
              </a:rPr>
            </a:br>
            <a:r>
              <a:rPr lang="de-DE" sz="2400" i="1">
                <a:latin typeface="Arial" panose="020B0604020202020204" pitchFamily="34" charset="0"/>
                <a:cs typeface="Arial" panose="020B0604020202020204" pitchFamily="34" charset="0"/>
              </a:rPr>
              <a:t>(geb. </a:t>
            </a:r>
            <a:r>
              <a:rPr lang="de-DE" sz="2400" i="1" dirty="0">
                <a:latin typeface="Arial" panose="020B0604020202020204" pitchFamily="34" charset="0"/>
                <a:cs typeface="Arial" panose="020B0604020202020204" pitchFamily="34" charset="0"/>
              </a:rPr>
              <a:t>1938)</a:t>
            </a:r>
          </a:p>
        </p:txBody>
      </p:sp>
      <p:sp>
        <p:nvSpPr>
          <p:cNvPr id="7" name="Inhaltsplatzhalter 6">
            <a:extLst>
              <a:ext uri="{FF2B5EF4-FFF2-40B4-BE49-F238E27FC236}">
                <a16:creationId xmlns:a16="http://schemas.microsoft.com/office/drawing/2014/main" id="{FB735F93-9C75-4332-8963-2264C73DDDE0}"/>
              </a:ext>
            </a:extLst>
          </p:cNvPr>
          <p:cNvSpPr>
            <a:spLocks noGrp="1"/>
          </p:cNvSpPr>
          <p:nvPr>
            <p:ph idx="1"/>
          </p:nvPr>
        </p:nvSpPr>
        <p:spPr/>
        <p:txBody>
          <a:bodyPr>
            <a:normAutofit fontScale="62500" lnSpcReduction="20000"/>
          </a:bodyPr>
          <a:lstStyle/>
          <a:p>
            <a:pPr>
              <a:lnSpc>
                <a:spcPct val="120000"/>
              </a:lnSpc>
            </a:pPr>
            <a:r>
              <a:rPr lang="de-DE" sz="2900" i="1" dirty="0">
                <a:latin typeface="Arial" panose="020B0604020202020204" pitchFamily="34" charset="0"/>
                <a:cs typeface="Arial" panose="020B0604020202020204" pitchFamily="34" charset="0"/>
              </a:rPr>
              <a:t>Denny Moses war noch nicht anderthalb Jahre alt, als er 1940 zusammen mit seinen Eltern nach </a:t>
            </a:r>
            <a:r>
              <a:rPr lang="de-DE" sz="2900" i="1" dirty="0" err="1">
                <a:latin typeface="Arial" panose="020B0604020202020204" pitchFamily="34" charset="0"/>
                <a:cs typeface="Arial" panose="020B0604020202020204" pitchFamily="34" charset="0"/>
              </a:rPr>
              <a:t>Gurs</a:t>
            </a:r>
            <a:r>
              <a:rPr lang="de-DE" sz="2900" i="1" dirty="0">
                <a:latin typeface="Arial" panose="020B0604020202020204" pitchFamily="34" charset="0"/>
                <a:cs typeface="Arial" panose="020B0604020202020204" pitchFamily="34" charset="0"/>
              </a:rPr>
              <a:t> deportiert wurde. </a:t>
            </a:r>
          </a:p>
          <a:p>
            <a:pPr>
              <a:lnSpc>
                <a:spcPct val="120000"/>
              </a:lnSpc>
            </a:pPr>
            <a:endParaRPr lang="de-DE" sz="1000" i="1" dirty="0">
              <a:latin typeface="Arial" panose="020B0604020202020204" pitchFamily="34" charset="0"/>
              <a:cs typeface="Arial" panose="020B0604020202020204" pitchFamily="34" charset="0"/>
            </a:endParaRPr>
          </a:p>
          <a:p>
            <a:pPr>
              <a:lnSpc>
                <a:spcPct val="120000"/>
              </a:lnSpc>
            </a:pPr>
            <a:r>
              <a:rPr lang="de-DE" sz="2900" i="1" dirty="0">
                <a:latin typeface="Arial" panose="020B0604020202020204" pitchFamily="34" charset="0"/>
                <a:cs typeface="Arial" panose="020B0604020202020204" pitchFamily="34" charset="0"/>
              </a:rPr>
              <a:t>Eine Rettungs-Organisation schmuggelte ihn im November 1940 aus dem Lager und versteckte ihn bei der christlichen Familie Frank in </a:t>
            </a:r>
            <a:r>
              <a:rPr lang="de-DE" sz="2900" i="1" dirty="0" err="1">
                <a:latin typeface="Arial" panose="020B0604020202020204" pitchFamily="34" charset="0"/>
                <a:cs typeface="Arial" panose="020B0604020202020204" pitchFamily="34" charset="0"/>
              </a:rPr>
              <a:t>Vendoeuvres</a:t>
            </a:r>
            <a:r>
              <a:rPr lang="de-DE" sz="2900" i="1" dirty="0">
                <a:latin typeface="Arial" panose="020B0604020202020204" pitchFamily="34" charset="0"/>
                <a:cs typeface="Arial" panose="020B0604020202020204" pitchFamily="34" charset="0"/>
              </a:rPr>
              <a:t> / Indre.</a:t>
            </a:r>
          </a:p>
          <a:p>
            <a:pPr>
              <a:lnSpc>
                <a:spcPct val="120000"/>
              </a:lnSpc>
            </a:pPr>
            <a:endParaRPr lang="de-DE" sz="1100" i="1" dirty="0">
              <a:latin typeface="Arial" panose="020B0604020202020204" pitchFamily="34" charset="0"/>
              <a:cs typeface="Arial" panose="020B0604020202020204" pitchFamily="34" charset="0"/>
            </a:endParaRPr>
          </a:p>
          <a:p>
            <a:pPr>
              <a:lnSpc>
                <a:spcPct val="120000"/>
              </a:lnSpc>
            </a:pPr>
            <a:r>
              <a:rPr lang="de-DE" sz="2900" i="1" dirty="0">
                <a:latin typeface="Arial" panose="020B0604020202020204" pitchFamily="34" charset="0"/>
                <a:cs typeface="Arial" panose="020B0604020202020204" pitchFamily="34" charset="0"/>
              </a:rPr>
              <a:t>Nach der Befreiung 1945 kam Denny in das Kinderheim „La </a:t>
            </a:r>
            <a:r>
              <a:rPr lang="de-DE" sz="2900" i="1" dirty="0" err="1">
                <a:latin typeface="Arial" panose="020B0604020202020204" pitchFamily="34" charset="0"/>
                <a:cs typeface="Arial" panose="020B0604020202020204" pitchFamily="34" charset="0"/>
              </a:rPr>
              <a:t>Pouponnière</a:t>
            </a:r>
            <a:r>
              <a:rPr lang="de-DE" sz="2900" i="1" dirty="0">
                <a:latin typeface="Arial" panose="020B0604020202020204" pitchFamily="34" charset="0"/>
                <a:cs typeface="Arial" panose="020B0604020202020204" pitchFamily="34" charset="0"/>
              </a:rPr>
              <a:t>“ in Limoges.</a:t>
            </a:r>
          </a:p>
          <a:p>
            <a:pPr>
              <a:lnSpc>
                <a:spcPct val="120000"/>
              </a:lnSpc>
            </a:pPr>
            <a:endParaRPr lang="de-DE" sz="1100" i="1" dirty="0">
              <a:latin typeface="Arial" panose="020B0604020202020204" pitchFamily="34" charset="0"/>
              <a:cs typeface="Arial" panose="020B0604020202020204" pitchFamily="34" charset="0"/>
            </a:endParaRPr>
          </a:p>
          <a:p>
            <a:pPr>
              <a:lnSpc>
                <a:spcPct val="120000"/>
              </a:lnSpc>
            </a:pPr>
            <a:r>
              <a:rPr lang="de-DE" sz="2900" i="1" dirty="0">
                <a:solidFill>
                  <a:schemeClr val="tx1">
                    <a:lumMod val="95000"/>
                    <a:lumOff val="5000"/>
                  </a:schemeClr>
                </a:solidFill>
                <a:latin typeface="Arial" panose="020B0604020202020204" pitchFamily="34" charset="0"/>
                <a:cs typeface="Arial" panose="020B0604020202020204" pitchFamily="34" charset="0"/>
              </a:rPr>
              <a:t>1946 wurde Denny Roelen von dem Ehepaar Anette und Abel </a:t>
            </a:r>
            <a:r>
              <a:rPr lang="de-DE" sz="2900" i="1" dirty="0" err="1">
                <a:solidFill>
                  <a:schemeClr val="tx1">
                    <a:lumMod val="95000"/>
                    <a:lumOff val="5000"/>
                  </a:schemeClr>
                </a:solidFill>
                <a:latin typeface="Arial" panose="020B0604020202020204" pitchFamily="34" charset="0"/>
                <a:cs typeface="Arial" panose="020B0604020202020204" pitchFamily="34" charset="0"/>
              </a:rPr>
              <a:t>Swierc</a:t>
            </a:r>
            <a:r>
              <a:rPr lang="de-DE" sz="2900" i="1" dirty="0">
                <a:solidFill>
                  <a:schemeClr val="tx1">
                    <a:lumMod val="95000"/>
                    <a:lumOff val="5000"/>
                  </a:schemeClr>
                </a:solidFill>
                <a:latin typeface="Arial" panose="020B0604020202020204" pitchFamily="34" charset="0"/>
                <a:cs typeface="Arial" panose="020B0604020202020204" pitchFamily="34" charset="0"/>
              </a:rPr>
              <a:t> in Lyon adoptiert.</a:t>
            </a:r>
          </a:p>
          <a:p>
            <a:pPr>
              <a:lnSpc>
                <a:spcPct val="120000"/>
              </a:lnSpc>
            </a:pPr>
            <a:endParaRPr lang="de-DE" sz="1100" i="1" dirty="0">
              <a:solidFill>
                <a:schemeClr val="tx1">
                  <a:lumMod val="95000"/>
                  <a:lumOff val="5000"/>
                </a:schemeClr>
              </a:solidFill>
              <a:latin typeface="Arial" panose="020B0604020202020204" pitchFamily="34" charset="0"/>
              <a:cs typeface="Arial" panose="020B0604020202020204" pitchFamily="34" charset="0"/>
            </a:endParaRPr>
          </a:p>
          <a:p>
            <a:pPr>
              <a:lnSpc>
                <a:spcPct val="120000"/>
              </a:lnSpc>
            </a:pPr>
            <a:r>
              <a:rPr lang="de-DE" sz="2900" i="1" dirty="0">
                <a:solidFill>
                  <a:schemeClr val="tx1">
                    <a:lumMod val="95000"/>
                    <a:lumOff val="5000"/>
                  </a:schemeClr>
                </a:solidFill>
                <a:latin typeface="Arial" panose="020B0604020202020204" pitchFamily="34" charset="0"/>
                <a:cs typeface="Arial" panose="020B0604020202020204" pitchFamily="34" charset="0"/>
              </a:rPr>
              <a:t>Zwölf Angehörige seiner Familie wurden von den Nazis ermordet. </a:t>
            </a:r>
          </a:p>
          <a:p>
            <a:pPr>
              <a:lnSpc>
                <a:spcPct val="120000"/>
              </a:lnSpc>
            </a:pPr>
            <a:endParaRPr lang="de-DE" sz="1300" i="1" dirty="0">
              <a:solidFill>
                <a:schemeClr val="tx1">
                  <a:lumMod val="95000"/>
                  <a:lumOff val="5000"/>
                </a:schemeClr>
              </a:solidFill>
              <a:latin typeface="Arial" panose="020B0604020202020204" pitchFamily="34" charset="0"/>
              <a:cs typeface="Arial" panose="020B0604020202020204" pitchFamily="34" charset="0"/>
            </a:endParaRPr>
          </a:p>
          <a:p>
            <a:pPr>
              <a:lnSpc>
                <a:spcPct val="120000"/>
              </a:lnSpc>
            </a:pPr>
            <a:r>
              <a:rPr lang="de-DE" sz="2900" i="1" dirty="0">
                <a:solidFill>
                  <a:schemeClr val="tx1">
                    <a:lumMod val="95000"/>
                    <a:lumOff val="5000"/>
                  </a:schemeClr>
                </a:solidFill>
                <a:latin typeface="Arial" panose="020B0604020202020204" pitchFamily="34" charset="0"/>
                <a:cs typeface="Arial" panose="020B0604020202020204" pitchFamily="34" charset="0"/>
              </a:rPr>
              <a:t>Denny lebt heute in </a:t>
            </a:r>
            <a:r>
              <a:rPr lang="de-DE" sz="2900" i="1" dirty="0" err="1">
                <a:solidFill>
                  <a:schemeClr val="tx1">
                    <a:lumMod val="95000"/>
                    <a:lumOff val="5000"/>
                  </a:schemeClr>
                </a:solidFill>
                <a:latin typeface="Arial" panose="020B0604020202020204" pitchFamily="34" charset="0"/>
                <a:cs typeface="Arial" panose="020B0604020202020204" pitchFamily="34" charset="0"/>
              </a:rPr>
              <a:t>Tassin</a:t>
            </a:r>
            <a:r>
              <a:rPr lang="de-DE" sz="2900" i="1" dirty="0">
                <a:solidFill>
                  <a:schemeClr val="tx1">
                    <a:lumMod val="95000"/>
                    <a:lumOff val="5000"/>
                  </a:schemeClr>
                </a:solidFill>
                <a:latin typeface="Arial" panose="020B0604020202020204" pitchFamily="34" charset="0"/>
                <a:cs typeface="Arial" panose="020B0604020202020204" pitchFamily="34" charset="0"/>
              </a:rPr>
              <a:t>-la-Demi-Lune bei Lyon und hat nach Spuren seiner Vorfahren in Geinsheim gefragt.</a:t>
            </a:r>
          </a:p>
          <a:p>
            <a:endParaRPr lang="de-DE" dirty="0"/>
          </a:p>
        </p:txBody>
      </p:sp>
    </p:spTree>
    <p:extLst>
      <p:ext uri="{BB962C8B-B14F-4D97-AF65-F5344CB8AC3E}">
        <p14:creationId xmlns:p14="http://schemas.microsoft.com/office/powerpoint/2010/main" val="40797033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340AE-12B9-4670-BE4C-B6EF48235E15}"/>
              </a:ext>
            </a:extLst>
          </p:cNvPr>
          <p:cNvSpPr>
            <a:spLocks noGrp="1"/>
          </p:cNvSpPr>
          <p:nvPr>
            <p:ph type="title"/>
          </p:nvPr>
        </p:nvSpPr>
        <p:spPr/>
        <p:txBody>
          <a:bodyPr>
            <a:normAutofit fontScale="90000"/>
          </a:bodyPr>
          <a:lstStyle/>
          <a:p>
            <a:br>
              <a:rPr lang="de-DE" sz="2700" i="1" dirty="0"/>
            </a:br>
            <a:br>
              <a:rPr lang="de-DE" sz="2700" i="1" dirty="0"/>
            </a:br>
            <a:r>
              <a:rPr lang="de-DE" sz="2700" b="1" i="1" dirty="0">
                <a:latin typeface="Arial" panose="020B0604020202020204" pitchFamily="34" charset="0"/>
                <a:cs typeface="Arial" panose="020B0604020202020204" pitchFamily="34" charset="0"/>
              </a:rPr>
              <a:t>Synagoge</a:t>
            </a:r>
            <a:br>
              <a:rPr lang="de-DE" sz="2700" b="1" i="1" dirty="0">
                <a:latin typeface="Arial" panose="020B0604020202020204" pitchFamily="34" charset="0"/>
                <a:cs typeface="Arial" panose="020B0604020202020204" pitchFamily="34" charset="0"/>
              </a:rPr>
            </a:br>
            <a:r>
              <a:rPr lang="de-DE" sz="2200" i="1" dirty="0">
                <a:latin typeface="Arial" panose="020B0604020202020204" pitchFamily="34" charset="0"/>
                <a:cs typeface="Arial" panose="020B0604020202020204" pitchFamily="34" charset="0"/>
              </a:rPr>
              <a:t>Wohnung der Familie Röthler</a:t>
            </a:r>
            <a:br>
              <a:rPr lang="de-DE" dirty="0"/>
            </a:br>
            <a:endParaRPr lang="de-DE" dirty="0"/>
          </a:p>
        </p:txBody>
      </p:sp>
      <p:pic>
        <p:nvPicPr>
          <p:cNvPr id="4" name="Inhaltsplatzhalter 3">
            <a:extLst>
              <a:ext uri="{FF2B5EF4-FFF2-40B4-BE49-F238E27FC236}">
                <a16:creationId xmlns:a16="http://schemas.microsoft.com/office/drawing/2014/main" id="{35018D96-B12F-48B9-8753-0A74C09A5C46}"/>
              </a:ext>
            </a:extLst>
          </p:cNvPr>
          <p:cNvPicPr>
            <a:picLocks noGrp="1"/>
          </p:cNvPicPr>
          <p:nvPr>
            <p:ph idx="1"/>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05" r="26516"/>
          <a:stretch/>
        </p:blipFill>
        <p:spPr bwMode="auto">
          <a:xfrm>
            <a:off x="1403649" y="1417638"/>
            <a:ext cx="6048672" cy="50356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871628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58F921-6837-45BC-BCA9-25B942F32642}"/>
              </a:ext>
            </a:extLst>
          </p:cNvPr>
          <p:cNvSpPr>
            <a:spLocks noGrp="1"/>
          </p:cNvSpPr>
          <p:nvPr>
            <p:ph type="title"/>
          </p:nvPr>
        </p:nvSpPr>
        <p:spPr>
          <a:xfrm>
            <a:off x="114710" y="274638"/>
            <a:ext cx="8318090" cy="778098"/>
          </a:xfrm>
        </p:spPr>
        <p:txBody>
          <a:bodyPr>
            <a:normAutofit/>
          </a:bodyPr>
          <a:lstStyle/>
          <a:p>
            <a:r>
              <a:rPr lang="de-DE" sz="2400" b="1" i="1" dirty="0">
                <a:latin typeface="Arial" panose="020B0604020202020204" pitchFamily="34" charset="0"/>
                <a:cs typeface="Arial" panose="020B0604020202020204" pitchFamily="34" charset="0"/>
              </a:rPr>
              <a:t>Grundriss der Synagoge </a:t>
            </a:r>
            <a:endParaRPr lang="de-DE" sz="2400" b="1" dirty="0">
              <a:latin typeface="Arial" panose="020B0604020202020204" pitchFamily="34" charset="0"/>
              <a:cs typeface="Arial" panose="020B0604020202020204" pitchFamily="34" charset="0"/>
            </a:endParaRPr>
          </a:p>
        </p:txBody>
      </p:sp>
      <p:pic>
        <p:nvPicPr>
          <p:cNvPr id="4" name="Inhaltsplatzhalter 3">
            <a:extLst>
              <a:ext uri="{FF2B5EF4-FFF2-40B4-BE49-F238E27FC236}">
                <a16:creationId xmlns:a16="http://schemas.microsoft.com/office/drawing/2014/main" id="{E0619649-1F7D-4E59-ABCE-9B48BEB263BB}"/>
              </a:ext>
            </a:extLst>
          </p:cNvPr>
          <p:cNvPicPr>
            <a:picLocks noGrp="1"/>
          </p:cNvPicPr>
          <p:nvPr>
            <p:ph idx="1"/>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l="1236" t="1534" r="32008" b="3375"/>
          <a:stretch/>
        </p:blipFill>
        <p:spPr bwMode="auto">
          <a:xfrm>
            <a:off x="2483768" y="1052736"/>
            <a:ext cx="4608511" cy="55306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41399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BBDEC-9489-40E6-80DA-555B1BA53992}"/>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Grabstein von Leopold Röthler </a:t>
            </a:r>
            <a:r>
              <a:rPr lang="de-DE" sz="2400" i="1" dirty="0">
                <a:latin typeface="Arial" panose="020B0604020202020204" pitchFamily="34" charset="0"/>
                <a:cs typeface="Arial" panose="020B0604020202020204" pitchFamily="34" charset="0"/>
              </a:rPr>
              <a:t>(1961-1925)</a:t>
            </a:r>
            <a:endParaRPr lang="de-DE" sz="2400" b="1" i="1" dirty="0">
              <a:latin typeface="Arial" panose="020B0604020202020204" pitchFamily="34" charset="0"/>
              <a:cs typeface="Arial" panose="020B0604020202020204" pitchFamily="34" charset="0"/>
            </a:endParaRPr>
          </a:p>
        </p:txBody>
      </p:sp>
      <p:pic>
        <p:nvPicPr>
          <p:cNvPr id="5" name="Inhaltsplatzhalter 4">
            <a:extLst>
              <a:ext uri="{FF2B5EF4-FFF2-40B4-BE49-F238E27FC236}">
                <a16:creationId xmlns:a16="http://schemas.microsoft.com/office/drawing/2014/main" id="{B4ADF16D-CF7B-4692-AEE9-E732690075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266" t="21315" r="3962" b="19818"/>
          <a:stretch/>
        </p:blipFill>
        <p:spPr>
          <a:xfrm>
            <a:off x="2267744" y="1417638"/>
            <a:ext cx="4953697" cy="4699662"/>
          </a:xfrm>
        </p:spPr>
      </p:pic>
    </p:spTree>
    <p:extLst>
      <p:ext uri="{BB962C8B-B14F-4D97-AF65-F5344CB8AC3E}">
        <p14:creationId xmlns:p14="http://schemas.microsoft.com/office/powerpoint/2010/main" val="18033505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879E76-DB01-4970-906C-5DD44EE3DB3A}"/>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Wohnung der Berta Röthler geb. Strauß </a:t>
            </a:r>
            <a:r>
              <a:rPr lang="de-DE" sz="2400" i="1" dirty="0">
                <a:latin typeface="Arial" panose="020B0604020202020204" pitchFamily="34" charset="0"/>
                <a:cs typeface="Arial" panose="020B0604020202020204" pitchFamily="34" charset="0"/>
              </a:rPr>
              <a:t>(1940)</a:t>
            </a:r>
          </a:p>
        </p:txBody>
      </p:sp>
      <p:pic>
        <p:nvPicPr>
          <p:cNvPr id="5" name="Inhaltsplatzhalter 4">
            <a:extLst>
              <a:ext uri="{FF2B5EF4-FFF2-40B4-BE49-F238E27FC236}">
                <a16:creationId xmlns:a16="http://schemas.microsoft.com/office/drawing/2014/main" id="{5FBB5372-2C1C-4EF1-8226-AD16DE5C21C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148" t="5405" r="9728"/>
          <a:stretch/>
        </p:blipFill>
        <p:spPr>
          <a:xfrm>
            <a:off x="1043608" y="1417638"/>
            <a:ext cx="6768752" cy="4281339"/>
          </a:xfrm>
        </p:spPr>
      </p:pic>
    </p:spTree>
    <p:extLst>
      <p:ext uri="{BB962C8B-B14F-4D97-AF65-F5344CB8AC3E}">
        <p14:creationId xmlns:p14="http://schemas.microsoft.com/office/powerpoint/2010/main" val="13196714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55F229-8AC2-4834-B903-CE09886C7410}"/>
              </a:ext>
            </a:extLst>
          </p:cNvPr>
          <p:cNvSpPr>
            <a:spLocks noGrp="1"/>
          </p:cNvSpPr>
          <p:nvPr>
            <p:ph type="title"/>
          </p:nvPr>
        </p:nvSpPr>
        <p:spPr>
          <a:xfrm>
            <a:off x="457200" y="265212"/>
            <a:ext cx="8229600" cy="1143000"/>
          </a:xfrm>
        </p:spPr>
        <p:txBody>
          <a:bodyPr>
            <a:normAutofit/>
          </a:bodyPr>
          <a:lstStyle/>
          <a:p>
            <a:r>
              <a:rPr lang="de-DE" sz="2000" b="1" i="1" dirty="0">
                <a:latin typeface="Arial" panose="020B0604020202020204" pitchFamily="34" charset="0"/>
                <a:cs typeface="Arial" panose="020B0604020202020204" pitchFamily="34" charset="0"/>
              </a:rPr>
              <a:t>Obere Mädchenschule 1919 (Geburtsjahre 1906/1907/1908/1909)</a:t>
            </a:r>
            <a:br>
              <a:rPr lang="de-DE" sz="2000" dirty="0">
                <a:latin typeface="Arial" panose="020B0604020202020204" pitchFamily="34" charset="0"/>
                <a:cs typeface="Arial" panose="020B0604020202020204" pitchFamily="34" charset="0"/>
              </a:rPr>
            </a:br>
            <a:r>
              <a:rPr lang="de-DE" sz="2000" b="1" i="1" dirty="0">
                <a:latin typeface="Arial" panose="020B0604020202020204" pitchFamily="34" charset="0"/>
                <a:cs typeface="Arial" panose="020B0604020202020204" pitchFamily="34" charset="0"/>
              </a:rPr>
              <a:t>Ausschnitt </a:t>
            </a:r>
            <a:r>
              <a:rPr lang="de-DE" sz="2000" i="1" dirty="0">
                <a:latin typeface="Arial" panose="020B0604020202020204" pitchFamily="34" charset="0"/>
                <a:cs typeface="Arial" panose="020B0604020202020204" pitchFamily="34" charset="0"/>
              </a:rPr>
              <a:t>(obere Reihe, 4. von links): </a:t>
            </a:r>
            <a:r>
              <a:rPr lang="de-DE" sz="2000" b="1" i="1" dirty="0">
                <a:latin typeface="Arial" panose="020B0604020202020204" pitchFamily="34" charset="0"/>
                <a:cs typeface="Arial" panose="020B0604020202020204" pitchFamily="34" charset="0"/>
              </a:rPr>
              <a:t>Helene Röthler</a:t>
            </a:r>
            <a:endParaRPr lang="de-DE" sz="2000" i="1" dirty="0"/>
          </a:p>
        </p:txBody>
      </p:sp>
      <p:pic>
        <p:nvPicPr>
          <p:cNvPr id="4" name="Inhaltsplatzhalter 6">
            <a:extLst>
              <a:ext uri="{FF2B5EF4-FFF2-40B4-BE49-F238E27FC236}">
                <a16:creationId xmlns:a16="http://schemas.microsoft.com/office/drawing/2014/main" id="{765E414A-0E2B-46CE-9757-115863FA6D99}"/>
              </a:ext>
            </a:extLst>
          </p:cNvPr>
          <p:cNvPicPr>
            <a:picLocks noGrp="1" noChangeAspect="1"/>
          </p:cNvPicPr>
          <p:nvPr>
            <p:ph idx="1"/>
          </p:nvPr>
        </p:nvPicPr>
        <p:blipFill>
          <a:blip r:embed="rId2">
            <a:duotone>
              <a:prstClr val="black"/>
              <a:srgbClr val="D9C3A5">
                <a:tint val="50000"/>
                <a:satMod val="180000"/>
              </a:srgbClr>
            </a:duotone>
          </a:blip>
          <a:stretch>
            <a:fillRect/>
          </a:stretch>
        </p:blipFill>
        <p:spPr>
          <a:xfrm>
            <a:off x="1187624" y="1196752"/>
            <a:ext cx="6768752" cy="3678438"/>
          </a:xfrm>
          <a:prstGeom prst="rect">
            <a:avLst/>
          </a:prstGeom>
        </p:spPr>
      </p:pic>
      <p:pic>
        <p:nvPicPr>
          <p:cNvPr id="5" name="Grafik 4">
            <a:extLst>
              <a:ext uri="{FF2B5EF4-FFF2-40B4-BE49-F238E27FC236}">
                <a16:creationId xmlns:a16="http://schemas.microsoft.com/office/drawing/2014/main" id="{75445835-FEB3-418D-A411-07BF3ECB353C}"/>
              </a:ext>
            </a:extLst>
          </p:cNvPr>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9218" t="20680" r="62758" b="65123"/>
          <a:stretch/>
        </p:blipFill>
        <p:spPr bwMode="auto">
          <a:xfrm>
            <a:off x="3779912" y="5013176"/>
            <a:ext cx="1512168" cy="17682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4061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340AE-12B9-4670-BE4C-B6EF48235E15}"/>
              </a:ext>
            </a:extLst>
          </p:cNvPr>
          <p:cNvSpPr>
            <a:spLocks noGrp="1"/>
          </p:cNvSpPr>
          <p:nvPr>
            <p:ph type="title"/>
          </p:nvPr>
        </p:nvSpPr>
        <p:spPr/>
        <p:txBody>
          <a:bodyPr>
            <a:normAutofit fontScale="90000"/>
          </a:bodyPr>
          <a:lstStyle/>
          <a:p>
            <a:br>
              <a:rPr lang="de-DE" sz="2700" i="1" dirty="0"/>
            </a:br>
            <a:br>
              <a:rPr lang="de-DE" sz="2700" i="1" dirty="0"/>
            </a:br>
            <a:r>
              <a:rPr lang="de-DE" sz="2700" b="1" i="1" dirty="0">
                <a:latin typeface="Arial" panose="020B0604020202020204" pitchFamily="34" charset="0"/>
                <a:cs typeface="Arial" panose="020B0604020202020204" pitchFamily="34" charset="0"/>
              </a:rPr>
              <a:t>Synagoge</a:t>
            </a:r>
            <a:br>
              <a:rPr lang="de-DE" sz="2700" b="1" i="1" dirty="0">
                <a:latin typeface="Arial" panose="020B0604020202020204" pitchFamily="34" charset="0"/>
                <a:cs typeface="Arial" panose="020B0604020202020204" pitchFamily="34" charset="0"/>
              </a:rPr>
            </a:br>
            <a:r>
              <a:rPr lang="de-DE" sz="2700" i="1" dirty="0">
                <a:latin typeface="Arial" panose="020B0604020202020204" pitchFamily="34" charset="0"/>
                <a:cs typeface="Arial" panose="020B0604020202020204" pitchFamily="34" charset="0"/>
              </a:rPr>
              <a:t>1865 errichtet,  1938 verwüstet, 1984 abgetragen </a:t>
            </a:r>
            <a:br>
              <a:rPr lang="de-DE" dirty="0"/>
            </a:br>
            <a:endParaRPr lang="de-DE" dirty="0"/>
          </a:p>
        </p:txBody>
      </p:sp>
      <p:pic>
        <p:nvPicPr>
          <p:cNvPr id="4" name="Inhaltsplatzhalter 3">
            <a:extLst>
              <a:ext uri="{FF2B5EF4-FFF2-40B4-BE49-F238E27FC236}">
                <a16:creationId xmlns:a16="http://schemas.microsoft.com/office/drawing/2014/main" id="{35018D96-B12F-48B9-8753-0A74C09A5C46}"/>
              </a:ext>
            </a:extLst>
          </p:cNvPr>
          <p:cNvPicPr>
            <a:picLocks noGrp="1"/>
          </p:cNvPicPr>
          <p:nvPr>
            <p:ph idx="1"/>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05" r="26516"/>
          <a:stretch/>
        </p:blipFill>
        <p:spPr bwMode="auto">
          <a:xfrm>
            <a:off x="1403649" y="1417638"/>
            <a:ext cx="6048672" cy="50356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468530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6C5FAE-E366-4F33-8071-7FE2D29E236B}"/>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Heiratsurkunde </a:t>
            </a:r>
            <a:br>
              <a:rPr lang="de-DE" sz="2400" b="1" i="1" dirty="0">
                <a:latin typeface="Arial" panose="020B0604020202020204" pitchFamily="34" charset="0"/>
                <a:cs typeface="Arial" panose="020B0604020202020204" pitchFamily="34" charset="0"/>
              </a:rPr>
            </a:br>
            <a:r>
              <a:rPr lang="de-DE" sz="2400" b="1" i="1" dirty="0">
                <a:latin typeface="Arial" panose="020B0604020202020204" pitchFamily="34" charset="0"/>
                <a:cs typeface="Arial" panose="020B0604020202020204" pitchFamily="34" charset="0"/>
              </a:rPr>
              <a:t>Helene Röthler und Jakob Roelen</a:t>
            </a:r>
          </a:p>
        </p:txBody>
      </p:sp>
      <p:pic>
        <p:nvPicPr>
          <p:cNvPr id="4" name="Inhaltsplatzhalter 3">
            <a:extLst>
              <a:ext uri="{FF2B5EF4-FFF2-40B4-BE49-F238E27FC236}">
                <a16:creationId xmlns:a16="http://schemas.microsoft.com/office/drawing/2014/main" id="{115897A6-FCC8-404C-9600-620D0E052FD2}"/>
              </a:ext>
            </a:extLst>
          </p:cNvPr>
          <p:cNvPicPr>
            <a:picLocks noGrp="1"/>
          </p:cNvPicPr>
          <p:nvPr>
            <p:ph idx="1"/>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9218" t="20680" r="62758" b="65123"/>
          <a:stretch/>
        </p:blipFill>
        <p:spPr bwMode="auto">
          <a:xfrm>
            <a:off x="4361405" y="3614776"/>
            <a:ext cx="421189" cy="496811"/>
          </a:xfrm>
          <a:prstGeom prst="rect">
            <a:avLst/>
          </a:prstGeom>
          <a:ln>
            <a:noFill/>
          </a:ln>
          <a:extLst>
            <a:ext uri="{53640926-AAD7-44D8-BBD7-CCE9431645EC}">
              <a14:shadowObscured xmlns:a14="http://schemas.microsoft.com/office/drawing/2010/main"/>
            </a:ext>
          </a:extLst>
        </p:spPr>
      </p:pic>
      <p:pic>
        <p:nvPicPr>
          <p:cNvPr id="6" name="Grafik 5">
            <a:extLst>
              <a:ext uri="{FF2B5EF4-FFF2-40B4-BE49-F238E27FC236}">
                <a16:creationId xmlns:a16="http://schemas.microsoft.com/office/drawing/2014/main" id="{26CD2E87-AA72-4605-A5AB-8A42BCEF9A5E}"/>
              </a:ext>
            </a:extLst>
          </p:cNvPr>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188719" y="1338072"/>
            <a:ext cx="6766560" cy="5519928"/>
          </a:xfrm>
          <a:prstGeom prst="rect">
            <a:avLst/>
          </a:prstGeom>
        </p:spPr>
      </p:pic>
    </p:spTree>
    <p:extLst>
      <p:ext uri="{BB962C8B-B14F-4D97-AF65-F5344CB8AC3E}">
        <p14:creationId xmlns:p14="http://schemas.microsoft.com/office/powerpoint/2010/main" val="20321518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7073A1-3954-4463-AA95-C3E2BC7D71F9}"/>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Geburtsurkunde von Denny Moses Roelen</a:t>
            </a:r>
          </a:p>
        </p:txBody>
      </p:sp>
      <p:pic>
        <p:nvPicPr>
          <p:cNvPr id="5" name="Inhaltsplatzhalter 4">
            <a:extLst>
              <a:ext uri="{FF2B5EF4-FFF2-40B4-BE49-F238E27FC236}">
                <a16:creationId xmlns:a16="http://schemas.microsoft.com/office/drawing/2014/main" id="{0657E9C0-DE65-4D85-B43E-8A007F83BAF7}"/>
              </a:ext>
            </a:extLst>
          </p:cNvPr>
          <p:cNvPicPr>
            <a:picLocks noGrp="1" noChangeAspect="1"/>
          </p:cNvPicPr>
          <p:nvPr>
            <p:ph idx="1"/>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051720" y="1196752"/>
            <a:ext cx="4985203" cy="5392739"/>
          </a:xfrm>
        </p:spPr>
      </p:pic>
    </p:spTree>
    <p:extLst>
      <p:ext uri="{BB962C8B-B14F-4D97-AF65-F5344CB8AC3E}">
        <p14:creationId xmlns:p14="http://schemas.microsoft.com/office/powerpoint/2010/main" val="23908266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C42180-B541-474B-ADC0-B4B0972D0EF6}"/>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Limoges, Kinderheim </a:t>
            </a:r>
            <a:r>
              <a:rPr lang="de-DE" sz="2400" b="1" i="1" dirty="0">
                <a:effectLst/>
                <a:latin typeface="Arial" panose="020B0604020202020204" pitchFamily="34" charset="0"/>
                <a:ea typeface="Calibri" panose="020F0502020204030204" pitchFamily="34" charset="0"/>
                <a:cs typeface="Times New Roman" panose="02020603050405020304" pitchFamily="18" charset="0"/>
              </a:rPr>
              <a:t>„La </a:t>
            </a:r>
            <a:r>
              <a:rPr lang="de-DE" sz="2400" b="1" i="1" dirty="0" err="1">
                <a:effectLst/>
                <a:latin typeface="Arial" panose="020B0604020202020204" pitchFamily="34" charset="0"/>
                <a:ea typeface="Calibri" panose="020F0502020204030204" pitchFamily="34" charset="0"/>
                <a:cs typeface="Times New Roman" panose="02020603050405020304" pitchFamily="18" charset="0"/>
              </a:rPr>
              <a:t>Pouponnière</a:t>
            </a:r>
            <a:r>
              <a:rPr lang="de-DE" sz="2400" b="1" i="1" dirty="0">
                <a:effectLst/>
                <a:latin typeface="Arial" panose="020B0604020202020204" pitchFamily="34" charset="0"/>
                <a:ea typeface="Calibri" panose="020F0502020204030204" pitchFamily="34" charset="0"/>
                <a:cs typeface="Times New Roman" panose="02020603050405020304" pitchFamily="18" charset="0"/>
              </a:rPr>
              <a:t>“</a:t>
            </a:r>
            <a:br>
              <a:rPr lang="de-DE" sz="2400" b="1" i="1" dirty="0">
                <a:effectLst/>
                <a:latin typeface="Arial" panose="020B0604020202020204" pitchFamily="34" charset="0"/>
                <a:ea typeface="Calibri" panose="020F0502020204030204" pitchFamily="34" charset="0"/>
                <a:cs typeface="Times New Roman" panose="02020603050405020304" pitchFamily="18" charset="0"/>
              </a:rPr>
            </a:br>
            <a:r>
              <a:rPr lang="de-DE" sz="2000" i="1" dirty="0">
                <a:effectLst/>
                <a:latin typeface="Arial" panose="020B0604020202020204" pitchFamily="34" charset="0"/>
                <a:ea typeface="Calibri" panose="020F0502020204030204" pitchFamily="34" charset="0"/>
                <a:cs typeface="Times New Roman" panose="02020603050405020304" pitchFamily="18" charset="0"/>
              </a:rPr>
              <a:t>Leiter: </a:t>
            </a:r>
            <a:r>
              <a:rPr lang="de-DE" sz="2000" i="1" dirty="0">
                <a:latin typeface="Arial" panose="020B0604020202020204" pitchFamily="34" charset="0"/>
                <a:ea typeface="Calibri" panose="020F0502020204030204" pitchFamily="34" charset="0"/>
                <a:cs typeface="Times New Roman" panose="02020603050405020304" pitchFamily="18" charset="0"/>
              </a:rPr>
              <a:t>Kinderarzt Gaston </a:t>
            </a:r>
            <a:r>
              <a:rPr lang="de-DE" sz="2000" i="1" dirty="0">
                <a:effectLst/>
                <a:latin typeface="Arial" panose="020B0604020202020204" pitchFamily="34" charset="0"/>
                <a:ea typeface="Calibri" panose="020F0502020204030204" pitchFamily="34" charset="0"/>
                <a:cs typeface="Times New Roman" panose="02020603050405020304" pitchFamily="18" charset="0"/>
              </a:rPr>
              <a:t>Levi</a:t>
            </a:r>
            <a:endParaRPr lang="de-DE" sz="2400" i="1" dirty="0">
              <a:latin typeface="Arial" panose="020B0604020202020204" pitchFamily="34" charset="0"/>
              <a:cs typeface="Arial" panose="020B0604020202020204" pitchFamily="34" charset="0"/>
            </a:endParaRPr>
          </a:p>
        </p:txBody>
      </p:sp>
      <p:pic>
        <p:nvPicPr>
          <p:cNvPr id="5" name="Inhaltsplatzhalter 4">
            <a:extLst>
              <a:ext uri="{FF2B5EF4-FFF2-40B4-BE49-F238E27FC236}">
                <a16:creationId xmlns:a16="http://schemas.microsoft.com/office/drawing/2014/main" id="{6A70D53E-8173-44A2-9918-B3A5366A6D69}"/>
              </a:ext>
            </a:extLst>
          </p:cNvPr>
          <p:cNvPicPr>
            <a:picLocks noGrp="1" noChangeAspect="1"/>
          </p:cNvPicPr>
          <p:nvPr>
            <p:ph idx="1"/>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l="23396" t="37882" r="32296" b="10389"/>
          <a:stretch/>
        </p:blipFill>
        <p:spPr>
          <a:xfrm>
            <a:off x="1043608" y="1628800"/>
            <a:ext cx="7236806" cy="4752529"/>
          </a:xfrm>
        </p:spPr>
      </p:pic>
    </p:spTree>
    <p:extLst>
      <p:ext uri="{BB962C8B-B14F-4D97-AF65-F5344CB8AC3E}">
        <p14:creationId xmlns:p14="http://schemas.microsoft.com/office/powerpoint/2010/main" val="36005814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5ECF57-4143-4E54-9FB9-D8D01275ACE6}"/>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Denny </a:t>
            </a:r>
            <a:r>
              <a:rPr lang="de-DE" sz="2400" b="1" i="1" dirty="0" err="1">
                <a:latin typeface="Arial" panose="020B0604020202020204" pitchFamily="34" charset="0"/>
                <a:cs typeface="Arial" panose="020B0604020202020204" pitchFamily="34" charset="0"/>
              </a:rPr>
              <a:t>Swierc</a:t>
            </a:r>
            <a:r>
              <a:rPr lang="de-DE" sz="2400" b="1" i="1" dirty="0">
                <a:latin typeface="Arial" panose="020B0604020202020204" pitchFamily="34" charset="0"/>
                <a:cs typeface="Arial" panose="020B0604020202020204" pitchFamily="34" charset="0"/>
              </a:rPr>
              <a:t> geb. Roelen</a:t>
            </a:r>
          </a:p>
        </p:txBody>
      </p:sp>
      <p:sp>
        <p:nvSpPr>
          <p:cNvPr id="3" name="Inhaltsplatzhalter 2">
            <a:extLst>
              <a:ext uri="{FF2B5EF4-FFF2-40B4-BE49-F238E27FC236}">
                <a16:creationId xmlns:a16="http://schemas.microsoft.com/office/drawing/2014/main" id="{227821CE-915B-45B8-8895-9F401A8FB075}"/>
              </a:ext>
            </a:extLst>
          </p:cNvPr>
          <p:cNvSpPr>
            <a:spLocks noGrp="1"/>
          </p:cNvSpPr>
          <p:nvPr>
            <p:ph idx="1"/>
          </p:nvPr>
        </p:nvSpPr>
        <p:spPr>
          <a:xfrm>
            <a:off x="457200" y="1124744"/>
            <a:ext cx="8229600" cy="5001419"/>
          </a:xfrm>
        </p:spPr>
        <p:txBody>
          <a:bodyPr>
            <a:normAutofit/>
          </a:bodyPr>
          <a:lstStyle/>
          <a:p>
            <a:endParaRPr lang="de-DE" sz="1800" i="1" dirty="0"/>
          </a:p>
          <a:p>
            <a:pPr>
              <a:lnSpc>
                <a:spcPct val="150000"/>
              </a:lnSpc>
            </a:pPr>
            <a:r>
              <a:rPr lang="de-DE" sz="2400" i="1" dirty="0">
                <a:solidFill>
                  <a:schemeClr val="tx1">
                    <a:lumMod val="95000"/>
                    <a:lumOff val="5000"/>
                  </a:schemeClr>
                </a:solidFill>
                <a:latin typeface="Arial" panose="020B0604020202020204" pitchFamily="34" charset="0"/>
                <a:cs typeface="Arial" panose="020B0604020202020204" pitchFamily="34" charset="0"/>
              </a:rPr>
              <a:t>1946 wurde Denny Roelen von dem Ehepaar Anette und Abel </a:t>
            </a:r>
            <a:r>
              <a:rPr lang="de-DE" sz="2400" i="1" dirty="0" err="1">
                <a:solidFill>
                  <a:schemeClr val="tx1">
                    <a:lumMod val="95000"/>
                    <a:lumOff val="5000"/>
                  </a:schemeClr>
                </a:solidFill>
                <a:latin typeface="Arial" panose="020B0604020202020204" pitchFamily="34" charset="0"/>
                <a:cs typeface="Arial" panose="020B0604020202020204" pitchFamily="34" charset="0"/>
              </a:rPr>
              <a:t>Swierc</a:t>
            </a:r>
            <a:r>
              <a:rPr lang="de-DE" sz="2400" i="1" dirty="0">
                <a:solidFill>
                  <a:schemeClr val="tx1">
                    <a:lumMod val="95000"/>
                    <a:lumOff val="5000"/>
                  </a:schemeClr>
                </a:solidFill>
                <a:latin typeface="Arial" panose="020B0604020202020204" pitchFamily="34" charset="0"/>
                <a:cs typeface="Arial" panose="020B0604020202020204" pitchFamily="34" charset="0"/>
              </a:rPr>
              <a:t> in Lyon adoptiert.</a:t>
            </a:r>
          </a:p>
          <a:p>
            <a:pPr>
              <a:lnSpc>
                <a:spcPct val="150000"/>
              </a:lnSpc>
            </a:pPr>
            <a:r>
              <a:rPr lang="de-DE" sz="2400" i="1" dirty="0">
                <a:solidFill>
                  <a:schemeClr val="tx1">
                    <a:lumMod val="95000"/>
                    <a:lumOff val="5000"/>
                  </a:schemeClr>
                </a:solidFill>
                <a:latin typeface="Arial" panose="020B0604020202020204" pitchFamily="34" charset="0"/>
                <a:cs typeface="Arial" panose="020B0604020202020204" pitchFamily="34" charset="0"/>
              </a:rPr>
              <a:t>Zwölf Angehörige seiner Familie Roelen wurden von den Nazis ermordet. </a:t>
            </a:r>
            <a:endParaRPr lang="de-DE" sz="1800" i="1" dirty="0">
              <a:solidFill>
                <a:schemeClr val="tx1">
                  <a:lumMod val="95000"/>
                  <a:lumOff val="5000"/>
                </a:schemeClr>
              </a:solidFill>
              <a:latin typeface="Arial" panose="020B0604020202020204" pitchFamily="34" charset="0"/>
              <a:cs typeface="Arial" panose="020B0604020202020204" pitchFamily="34" charset="0"/>
            </a:endParaRPr>
          </a:p>
          <a:p>
            <a:r>
              <a:rPr lang="de-DE" sz="2400" i="1" dirty="0">
                <a:solidFill>
                  <a:schemeClr val="tx1">
                    <a:lumMod val="95000"/>
                    <a:lumOff val="5000"/>
                  </a:schemeClr>
                </a:solidFill>
                <a:latin typeface="Arial" panose="020B0604020202020204" pitchFamily="34" charset="0"/>
                <a:cs typeface="Arial" panose="020B0604020202020204" pitchFamily="34" charset="0"/>
              </a:rPr>
              <a:t>Denny </a:t>
            </a:r>
            <a:r>
              <a:rPr lang="de-DE" sz="2400" i="1" dirty="0" err="1">
                <a:solidFill>
                  <a:schemeClr val="tx1">
                    <a:lumMod val="95000"/>
                    <a:lumOff val="5000"/>
                  </a:schemeClr>
                </a:solidFill>
                <a:latin typeface="Arial" panose="020B0604020202020204" pitchFamily="34" charset="0"/>
                <a:cs typeface="Arial" panose="020B0604020202020204" pitchFamily="34" charset="0"/>
              </a:rPr>
              <a:t>Swierc</a:t>
            </a:r>
            <a:r>
              <a:rPr lang="de-DE" sz="2400" i="1" dirty="0">
                <a:solidFill>
                  <a:schemeClr val="tx1">
                    <a:lumMod val="95000"/>
                    <a:lumOff val="5000"/>
                  </a:schemeClr>
                </a:solidFill>
                <a:latin typeface="Arial" panose="020B0604020202020204" pitchFamily="34" charset="0"/>
                <a:cs typeface="Arial" panose="020B0604020202020204" pitchFamily="34" charset="0"/>
              </a:rPr>
              <a:t> lebt heute in </a:t>
            </a:r>
            <a:r>
              <a:rPr lang="de-DE" sz="2400" i="1" dirty="0" err="1">
                <a:solidFill>
                  <a:schemeClr val="tx1">
                    <a:lumMod val="95000"/>
                    <a:lumOff val="5000"/>
                  </a:schemeClr>
                </a:solidFill>
                <a:latin typeface="Arial" panose="020B0604020202020204" pitchFamily="34" charset="0"/>
                <a:cs typeface="Arial" panose="020B0604020202020204" pitchFamily="34" charset="0"/>
              </a:rPr>
              <a:t>Tassin</a:t>
            </a:r>
            <a:r>
              <a:rPr lang="de-DE" sz="2400" i="1" dirty="0">
                <a:solidFill>
                  <a:schemeClr val="tx1">
                    <a:lumMod val="95000"/>
                    <a:lumOff val="5000"/>
                  </a:schemeClr>
                </a:solidFill>
                <a:latin typeface="Arial" panose="020B0604020202020204" pitchFamily="34" charset="0"/>
                <a:cs typeface="Arial" panose="020B0604020202020204" pitchFamily="34" charset="0"/>
              </a:rPr>
              <a:t>-la-Demi-Lune bei Lyon und hat nach Spuren seiner Vorfahren in Geinsheim gefragt.</a:t>
            </a:r>
          </a:p>
        </p:txBody>
      </p:sp>
    </p:spTree>
    <p:extLst>
      <p:ext uri="{BB962C8B-B14F-4D97-AF65-F5344CB8AC3E}">
        <p14:creationId xmlns:p14="http://schemas.microsoft.com/office/powerpoint/2010/main" val="13235739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501C8F-9C85-41F2-A52E-5C92DA86A7BC}"/>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C325DD09-FC23-4C2D-A367-5568E2885A24}"/>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416857972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5C9107-B6F7-48AB-A4C8-A7CADF223F7F}"/>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Gedenktafel - Entwurf</a:t>
            </a:r>
            <a:endParaRPr lang="de-DE" sz="2400" dirty="0">
              <a:latin typeface="Arial" panose="020B0604020202020204" pitchFamily="34" charset="0"/>
              <a:cs typeface="Arial" panose="020B0604020202020204" pitchFamily="34" charset="0"/>
            </a:endParaRPr>
          </a:p>
        </p:txBody>
      </p:sp>
      <p:sp>
        <p:nvSpPr>
          <p:cNvPr id="7" name="Inhaltsplatzhalter 6">
            <a:extLst>
              <a:ext uri="{FF2B5EF4-FFF2-40B4-BE49-F238E27FC236}">
                <a16:creationId xmlns:a16="http://schemas.microsoft.com/office/drawing/2014/main" id="{C942EB94-C45C-4618-969F-A69AE0899B12}"/>
              </a:ext>
            </a:extLst>
          </p:cNvPr>
          <p:cNvSpPr>
            <a:spLocks noGrp="1"/>
          </p:cNvSpPr>
          <p:nvPr>
            <p:ph sz="half" idx="1"/>
          </p:nvPr>
        </p:nvSpPr>
        <p:spPr/>
        <p:txBody>
          <a:bodyPr>
            <a:normAutofit fontScale="77500" lnSpcReduction="20000"/>
          </a:bodyPr>
          <a:lstStyle/>
          <a:p>
            <a:pPr>
              <a:lnSpc>
                <a:spcPct val="120000"/>
              </a:lnSpc>
              <a:spcAft>
                <a:spcPts val="0"/>
              </a:spcAft>
            </a:pPr>
            <a:r>
              <a:rPr lang="de-DE" sz="1600" dirty="0">
                <a:effectLst/>
                <a:latin typeface="Arial" panose="020B0604020202020204" pitchFamily="34" charset="0"/>
                <a:ea typeface="Calibri" panose="020F0502020204030204" pitchFamily="34" charset="0"/>
                <a:cs typeface="Times New Roman" panose="02020603050405020304" pitchFamily="18" charset="0"/>
              </a:rPr>
              <a:t>BÄR, MOSES		1902-1942</a:t>
            </a:r>
          </a:p>
          <a:p>
            <a:pPr>
              <a:lnSpc>
                <a:spcPct val="120000"/>
              </a:lnSpc>
              <a:spcAft>
                <a:spcPts val="0"/>
              </a:spcAft>
            </a:pPr>
            <a:r>
              <a:rPr lang="de-DE" sz="1600" dirty="0">
                <a:effectLst/>
                <a:latin typeface="Arial" panose="020B0604020202020204" pitchFamily="34" charset="0"/>
                <a:ea typeface="Calibri" panose="020F0502020204030204" pitchFamily="34" charset="0"/>
                <a:cs typeface="Times New Roman" panose="02020603050405020304" pitchFamily="18" charset="0"/>
              </a:rPr>
              <a:t>BÄR, JULCHEN geb. MANÉ	1873-1942</a:t>
            </a:r>
          </a:p>
          <a:p>
            <a:pPr>
              <a:lnSpc>
                <a:spcPct val="120000"/>
              </a:lnSpc>
              <a:spcAft>
                <a:spcPts val="0"/>
              </a:spcAft>
            </a:pPr>
            <a:r>
              <a:rPr lang="de-DE" sz="1600" dirty="0">
                <a:effectLst/>
                <a:latin typeface="Arial" panose="020B0604020202020204" pitchFamily="34" charset="0"/>
                <a:ea typeface="Calibri" panose="020F0502020204030204" pitchFamily="34" charset="0"/>
                <a:cs typeface="Times New Roman" panose="02020603050405020304" pitchFamily="18" charset="0"/>
              </a:rPr>
              <a:t>BECKER, BARBARA		1901-1943</a:t>
            </a:r>
          </a:p>
          <a:p>
            <a:pPr>
              <a:lnSpc>
                <a:spcPct val="120000"/>
              </a:lnSpc>
              <a:spcAft>
                <a:spcPts val="0"/>
              </a:spcAft>
            </a:pPr>
            <a:r>
              <a:rPr lang="de-DE" sz="1600" dirty="0">
                <a:effectLst/>
                <a:latin typeface="Arial" panose="020B0604020202020204" pitchFamily="34" charset="0"/>
                <a:ea typeface="Calibri" panose="020F0502020204030204" pitchFamily="34" charset="0"/>
                <a:cs typeface="Times New Roman" panose="02020603050405020304" pitchFamily="18" charset="0"/>
              </a:rPr>
              <a:t>BRINKER, SIEGFRIED	1921-1942</a:t>
            </a:r>
          </a:p>
          <a:p>
            <a:pPr>
              <a:lnSpc>
                <a:spcPct val="120000"/>
              </a:lnSpc>
              <a:spcAft>
                <a:spcPts val="0"/>
              </a:spcAft>
            </a:pPr>
            <a:r>
              <a:rPr lang="de-DE" sz="1600" dirty="0">
                <a:effectLst/>
                <a:latin typeface="Arial" panose="020B0604020202020204" pitchFamily="34" charset="0"/>
                <a:ea typeface="Calibri" panose="020F0502020204030204" pitchFamily="34" charset="0"/>
                <a:cs typeface="Times New Roman" panose="02020603050405020304" pitchFamily="18" charset="0"/>
              </a:rPr>
              <a:t>EICHBERGER, EVA 		1885-1943</a:t>
            </a:r>
          </a:p>
          <a:p>
            <a:pPr>
              <a:lnSpc>
                <a:spcPct val="120000"/>
              </a:lnSpc>
              <a:spcAft>
                <a:spcPts val="0"/>
              </a:spcAft>
            </a:pPr>
            <a:r>
              <a:rPr lang="de-DE" sz="1600" dirty="0">
                <a:effectLst/>
                <a:latin typeface="Arial" panose="020B0604020202020204" pitchFamily="34" charset="0"/>
                <a:ea typeface="Calibri" panose="020F0502020204030204" pitchFamily="34" charset="0"/>
                <a:cs typeface="Times New Roman" panose="02020603050405020304" pitchFamily="18" charset="0"/>
              </a:rPr>
              <a:t>EICHBERGER, JAKOB	1909-1941</a:t>
            </a:r>
          </a:p>
          <a:p>
            <a:pPr>
              <a:lnSpc>
                <a:spcPct val="120000"/>
              </a:lnSpc>
              <a:spcAft>
                <a:spcPts val="0"/>
              </a:spcAft>
            </a:pPr>
            <a:r>
              <a:rPr lang="de-DE" sz="1600" dirty="0">
                <a:effectLst/>
                <a:latin typeface="Arial" panose="020B0604020202020204" pitchFamily="34" charset="0"/>
                <a:ea typeface="Calibri" panose="020F0502020204030204" pitchFamily="34" charset="0"/>
                <a:cs typeface="Times New Roman" panose="02020603050405020304" pitchFamily="18" charset="0"/>
              </a:rPr>
              <a:t>DORNBERGER, AUGUSTE 	1860-1942</a:t>
            </a:r>
          </a:p>
          <a:p>
            <a:pPr>
              <a:lnSpc>
                <a:spcPct val="120000"/>
              </a:lnSpc>
              <a:spcAft>
                <a:spcPts val="0"/>
              </a:spcAft>
            </a:pPr>
            <a:r>
              <a:rPr lang="de-DE" sz="1600" dirty="0">
                <a:effectLst/>
                <a:latin typeface="Arial" panose="020B0604020202020204" pitchFamily="34" charset="0"/>
                <a:ea typeface="Calibri" panose="020F0502020204030204" pitchFamily="34" charset="0"/>
                <a:cs typeface="Times New Roman" panose="02020603050405020304" pitchFamily="18" charset="0"/>
              </a:rPr>
              <a:t>DORNBERGER, SUSANNE 	1863-1941</a:t>
            </a:r>
          </a:p>
          <a:p>
            <a:pPr>
              <a:lnSpc>
                <a:spcPct val="120000"/>
              </a:lnSpc>
              <a:spcAft>
                <a:spcPts val="0"/>
              </a:spcAft>
            </a:pPr>
            <a:r>
              <a:rPr lang="de-DE" sz="1600" dirty="0">
                <a:effectLst/>
                <a:latin typeface="Arial" panose="020B0604020202020204" pitchFamily="34" charset="0"/>
                <a:ea typeface="Calibri" panose="020F0502020204030204" pitchFamily="34" charset="0"/>
                <a:cs typeface="Times New Roman" panose="02020603050405020304" pitchFamily="18" charset="0"/>
              </a:rPr>
              <a:t>FRANK, FLORA geb. MANÉ 	1885-1942</a:t>
            </a:r>
          </a:p>
          <a:p>
            <a:pPr>
              <a:lnSpc>
                <a:spcPct val="120000"/>
              </a:lnSpc>
              <a:spcAft>
                <a:spcPts val="0"/>
              </a:spcAft>
            </a:pPr>
            <a:r>
              <a:rPr lang="de-DE" sz="1600" dirty="0">
                <a:effectLst/>
                <a:latin typeface="Arial" panose="020B0604020202020204" pitchFamily="34" charset="0"/>
                <a:ea typeface="Calibri" panose="020F0502020204030204" pitchFamily="34" charset="0"/>
                <a:cs typeface="Times New Roman" panose="02020603050405020304" pitchFamily="18" charset="0"/>
              </a:rPr>
              <a:t>FRANK, LINA geb. MANÉ 	1890-1941</a:t>
            </a:r>
          </a:p>
          <a:p>
            <a:pPr>
              <a:lnSpc>
                <a:spcPct val="120000"/>
              </a:lnSpc>
              <a:spcAft>
                <a:spcPts val="0"/>
              </a:spcAft>
            </a:pPr>
            <a:r>
              <a:rPr lang="de-DE" sz="1600" dirty="0">
                <a:effectLst/>
                <a:latin typeface="Arial" panose="020B0604020202020204" pitchFamily="34" charset="0"/>
                <a:ea typeface="Calibri" panose="020F0502020204030204" pitchFamily="34" charset="0"/>
                <a:cs typeface="Times New Roman" panose="02020603050405020304" pitchFamily="18" charset="0"/>
              </a:rPr>
              <a:t>GRÜNEBAUM, BETTY geb. LÖB 	1880 1942</a:t>
            </a:r>
          </a:p>
          <a:p>
            <a:pPr>
              <a:lnSpc>
                <a:spcPct val="120000"/>
              </a:lnSpc>
              <a:spcAft>
                <a:spcPts val="0"/>
              </a:spcAft>
            </a:pPr>
            <a:r>
              <a:rPr lang="de-DE" sz="1600" dirty="0">
                <a:effectLst/>
                <a:latin typeface="Arial" panose="020B0604020202020204" pitchFamily="34" charset="0"/>
                <a:ea typeface="Calibri" panose="020F0502020204030204" pitchFamily="34" charset="0"/>
                <a:cs typeface="Times New Roman" panose="02020603050405020304" pitchFamily="18" charset="0"/>
              </a:rPr>
              <a:t>KAFKA, WILHELMINE geb. MANÉ 	1880-1942</a:t>
            </a:r>
          </a:p>
          <a:p>
            <a:pPr>
              <a:lnSpc>
                <a:spcPct val="120000"/>
              </a:lnSpc>
              <a:spcAft>
                <a:spcPts val="0"/>
              </a:spcAft>
            </a:pPr>
            <a:r>
              <a:rPr lang="de-DE" sz="1600" dirty="0">
                <a:effectLst/>
                <a:latin typeface="Arial" panose="020B0604020202020204" pitchFamily="34" charset="0"/>
                <a:ea typeface="Calibri" panose="020F0502020204030204" pitchFamily="34" charset="0"/>
                <a:cs typeface="Times New Roman" panose="02020603050405020304" pitchFamily="18" charset="0"/>
              </a:rPr>
              <a:t>MAAS, ISIDOR	 	1876-1944</a:t>
            </a:r>
          </a:p>
          <a:p>
            <a:pPr>
              <a:lnSpc>
                <a:spcPct val="120000"/>
              </a:lnSpc>
              <a:spcAft>
                <a:spcPts val="0"/>
              </a:spcAft>
            </a:pPr>
            <a:r>
              <a:rPr lang="de-DE" sz="1600" dirty="0">
                <a:effectLst/>
                <a:latin typeface="Arial" panose="020B0604020202020204" pitchFamily="34" charset="0"/>
                <a:ea typeface="Calibri" panose="020F0502020204030204" pitchFamily="34" charset="0"/>
                <a:cs typeface="Times New Roman" panose="02020603050405020304" pitchFamily="18" charset="0"/>
              </a:rPr>
              <a:t>MANÉ, ALFRED 		1886-1942</a:t>
            </a:r>
          </a:p>
          <a:p>
            <a:pPr>
              <a:lnSpc>
                <a:spcPct val="120000"/>
              </a:lnSpc>
              <a:spcAft>
                <a:spcPts val="0"/>
              </a:spcAft>
            </a:pPr>
            <a:r>
              <a:rPr lang="de-DE" sz="1600" dirty="0">
                <a:effectLst/>
                <a:latin typeface="Arial" panose="020B0604020202020204" pitchFamily="34" charset="0"/>
                <a:ea typeface="Calibri" panose="020F0502020204030204" pitchFamily="34" charset="0"/>
                <a:cs typeface="Times New Roman" panose="02020603050405020304" pitchFamily="18" charset="0"/>
              </a:rPr>
              <a:t>MANÉ, AMALIE geb. SCHOTT 	1892-1942</a:t>
            </a:r>
          </a:p>
          <a:p>
            <a:pPr>
              <a:lnSpc>
                <a:spcPct val="120000"/>
              </a:lnSpc>
              <a:spcAft>
                <a:spcPts val="0"/>
              </a:spcAft>
            </a:pPr>
            <a:r>
              <a:rPr lang="de-DE" sz="1600" dirty="0">
                <a:effectLst/>
                <a:latin typeface="Arial" panose="020B0604020202020204" pitchFamily="34" charset="0"/>
                <a:ea typeface="Calibri" panose="020F0502020204030204" pitchFamily="34" charset="0"/>
                <a:cs typeface="Times New Roman" panose="02020603050405020304" pitchFamily="18" charset="0"/>
              </a:rPr>
              <a:t>MANÉ, ELIAS 		1871-1943</a:t>
            </a:r>
          </a:p>
          <a:p>
            <a:pPr>
              <a:lnSpc>
                <a:spcPct val="120000"/>
              </a:lnSpc>
              <a:spcAft>
                <a:spcPts val="0"/>
              </a:spcAft>
            </a:pPr>
            <a:r>
              <a:rPr lang="de-DE" sz="1600" dirty="0">
                <a:effectLst/>
                <a:latin typeface="Arial" panose="020B0604020202020204" pitchFamily="34" charset="0"/>
                <a:ea typeface="Calibri" panose="020F0502020204030204" pitchFamily="34" charset="0"/>
                <a:cs typeface="Times New Roman" panose="02020603050405020304" pitchFamily="18" charset="0"/>
              </a:rPr>
              <a:t>MANÉ, EMILIE geb. LEHMANN 	1875-1941</a:t>
            </a:r>
          </a:p>
          <a:p>
            <a:endParaRPr lang="de-DE" dirty="0"/>
          </a:p>
        </p:txBody>
      </p:sp>
      <p:sp>
        <p:nvSpPr>
          <p:cNvPr id="8" name="Inhaltsplatzhalter 7">
            <a:extLst>
              <a:ext uri="{FF2B5EF4-FFF2-40B4-BE49-F238E27FC236}">
                <a16:creationId xmlns:a16="http://schemas.microsoft.com/office/drawing/2014/main" id="{01A4EB67-D728-4F2E-82F5-FE56232D89B0}"/>
              </a:ext>
            </a:extLst>
          </p:cNvPr>
          <p:cNvSpPr>
            <a:spLocks noGrp="1"/>
          </p:cNvSpPr>
          <p:nvPr>
            <p:ph sz="half" idx="2"/>
          </p:nvPr>
        </p:nvSpPr>
        <p:spPr/>
        <p:txBody>
          <a:bodyPr>
            <a:normAutofit fontScale="77500" lnSpcReduction="20000"/>
          </a:bodyPr>
          <a:lstStyle/>
          <a:p>
            <a:pPr>
              <a:lnSpc>
                <a:spcPct val="120000"/>
              </a:lnSpc>
              <a:spcAft>
                <a:spcPts val="0"/>
              </a:spcAft>
            </a:pPr>
            <a:r>
              <a:rPr lang="de-DE" sz="1500" dirty="0">
                <a:effectLst/>
                <a:latin typeface="Arial" panose="020B0604020202020204" pitchFamily="34" charset="0"/>
                <a:ea typeface="Calibri" panose="020F0502020204030204" pitchFamily="34" charset="0"/>
                <a:cs typeface="Times New Roman" panose="02020603050405020304" pitchFamily="18" charset="0"/>
              </a:rPr>
              <a:t>MANÉ, HEINRICH 		1878-1942</a:t>
            </a:r>
          </a:p>
          <a:p>
            <a:pPr>
              <a:lnSpc>
                <a:spcPct val="120000"/>
              </a:lnSpc>
              <a:spcAft>
                <a:spcPts val="0"/>
              </a:spcAft>
            </a:pPr>
            <a:r>
              <a:rPr lang="de-DE" sz="1500" dirty="0">
                <a:effectLst/>
                <a:latin typeface="Arial" panose="020B0604020202020204" pitchFamily="34" charset="0"/>
                <a:ea typeface="Calibri" panose="020F0502020204030204" pitchFamily="34" charset="0"/>
                <a:cs typeface="Times New Roman" panose="02020603050405020304" pitchFamily="18" charset="0"/>
              </a:rPr>
              <a:t>MANÉ, HEINRICH SALOMON 	1873-1941</a:t>
            </a:r>
          </a:p>
          <a:p>
            <a:pPr>
              <a:lnSpc>
                <a:spcPct val="120000"/>
              </a:lnSpc>
              <a:spcAft>
                <a:spcPts val="0"/>
              </a:spcAft>
            </a:pPr>
            <a:r>
              <a:rPr lang="de-DE" sz="1500" dirty="0">
                <a:effectLst/>
                <a:latin typeface="Arial" panose="020B0604020202020204" pitchFamily="34" charset="0"/>
                <a:ea typeface="Calibri" panose="020F0502020204030204" pitchFamily="34" charset="0"/>
                <a:cs typeface="Times New Roman" panose="02020603050405020304" pitchFamily="18" charset="0"/>
              </a:rPr>
              <a:t>MANÉ, HILDA 		1879-1942</a:t>
            </a:r>
          </a:p>
          <a:p>
            <a:pPr>
              <a:lnSpc>
                <a:spcPct val="120000"/>
              </a:lnSpc>
              <a:spcAft>
                <a:spcPts val="0"/>
              </a:spcAft>
            </a:pPr>
            <a:r>
              <a:rPr lang="de-DE" sz="1500" dirty="0">
                <a:effectLst/>
                <a:latin typeface="Arial" panose="020B0604020202020204" pitchFamily="34" charset="0"/>
                <a:ea typeface="Calibri" panose="020F0502020204030204" pitchFamily="34" charset="0"/>
                <a:cs typeface="Times New Roman" panose="02020603050405020304" pitchFamily="18" charset="0"/>
              </a:rPr>
              <a:t>MANÉ, ISAAK (gen. SALLY) 	1888-1942</a:t>
            </a:r>
          </a:p>
          <a:p>
            <a:pPr>
              <a:lnSpc>
                <a:spcPct val="120000"/>
              </a:lnSpc>
              <a:spcAft>
                <a:spcPts val="0"/>
              </a:spcAft>
            </a:pPr>
            <a:r>
              <a:rPr lang="de-DE" sz="1500" dirty="0">
                <a:effectLst/>
                <a:latin typeface="Arial" panose="020B0604020202020204" pitchFamily="34" charset="0"/>
                <a:ea typeface="Calibri" panose="020F0502020204030204" pitchFamily="34" charset="0"/>
                <a:cs typeface="Times New Roman" panose="02020603050405020304" pitchFamily="18" charset="0"/>
              </a:rPr>
              <a:t>MANÉ, ISIDOR I. 		1870-1941</a:t>
            </a:r>
          </a:p>
          <a:p>
            <a:pPr>
              <a:lnSpc>
                <a:spcPct val="120000"/>
              </a:lnSpc>
              <a:spcAft>
                <a:spcPts val="0"/>
              </a:spcAft>
            </a:pPr>
            <a:r>
              <a:rPr lang="it-IT" sz="1500" dirty="0">
                <a:effectLst/>
                <a:latin typeface="Arial" panose="020B0604020202020204" pitchFamily="34" charset="0"/>
                <a:ea typeface="Calibri" panose="020F0502020204030204" pitchFamily="34" charset="0"/>
                <a:cs typeface="Times New Roman" panose="02020603050405020304" pitchFamily="18" charset="0"/>
              </a:rPr>
              <a:t>MANÉ, MELANIE </a:t>
            </a:r>
            <a:r>
              <a:rPr lang="de-DE" sz="1500" dirty="0">
                <a:effectLst/>
                <a:latin typeface="Arial" panose="020B0604020202020204" pitchFamily="34" charset="0"/>
                <a:ea typeface="Calibri" panose="020F0502020204030204" pitchFamily="34" charset="0"/>
                <a:cs typeface="Times New Roman" panose="02020603050405020304" pitchFamily="18" charset="0"/>
              </a:rPr>
              <a:t>(gen. MELLI) 	1899-1942</a:t>
            </a:r>
          </a:p>
          <a:p>
            <a:pPr>
              <a:lnSpc>
                <a:spcPct val="120000"/>
              </a:lnSpc>
              <a:spcAft>
                <a:spcPts val="0"/>
              </a:spcAft>
            </a:pPr>
            <a:r>
              <a:rPr lang="it-IT" sz="1500" dirty="0">
                <a:effectLst/>
                <a:latin typeface="Arial" panose="020B0604020202020204" pitchFamily="34" charset="0"/>
                <a:ea typeface="Calibri" panose="020F0502020204030204" pitchFamily="34" charset="0"/>
                <a:cs typeface="Times New Roman" panose="02020603050405020304" pitchFamily="18" charset="0"/>
              </a:rPr>
              <a:t>MANÉ, MINA		</a:t>
            </a:r>
            <a:r>
              <a:rPr lang="de-DE" sz="1500" dirty="0">
                <a:effectLst/>
                <a:latin typeface="Arial" panose="020B0604020202020204" pitchFamily="34" charset="0"/>
                <a:ea typeface="Calibri" panose="020F0502020204030204" pitchFamily="34" charset="0"/>
                <a:cs typeface="Times New Roman" panose="02020603050405020304" pitchFamily="18" charset="0"/>
              </a:rPr>
              <a:t>1903-1943</a:t>
            </a:r>
          </a:p>
          <a:p>
            <a:pPr>
              <a:lnSpc>
                <a:spcPct val="120000"/>
              </a:lnSpc>
              <a:spcAft>
                <a:spcPts val="0"/>
              </a:spcAft>
            </a:pPr>
            <a:r>
              <a:rPr lang="de-DE" sz="1500" dirty="0">
                <a:effectLst/>
                <a:latin typeface="Arial" panose="020B0604020202020204" pitchFamily="34" charset="0"/>
                <a:ea typeface="Calibri" panose="020F0502020204030204" pitchFamily="34" charset="0"/>
                <a:cs typeface="Times New Roman" panose="02020603050405020304" pitchFamily="18" charset="0"/>
              </a:rPr>
              <a:t>MANÉ, SIGMUND 		1882-1942</a:t>
            </a:r>
          </a:p>
          <a:p>
            <a:pPr>
              <a:lnSpc>
                <a:spcPct val="120000"/>
              </a:lnSpc>
              <a:spcAft>
                <a:spcPts val="0"/>
              </a:spcAft>
            </a:pPr>
            <a:r>
              <a:rPr lang="de-DE" sz="1500" dirty="0">
                <a:effectLst/>
                <a:latin typeface="Arial" panose="020B0604020202020204" pitchFamily="34" charset="0"/>
                <a:ea typeface="Calibri" panose="020F0502020204030204" pitchFamily="34" charset="0"/>
                <a:cs typeface="Times New Roman" panose="02020603050405020304" pitchFamily="18" charset="0"/>
              </a:rPr>
              <a:t>MANÉ, SIMON 		1894-1942</a:t>
            </a:r>
          </a:p>
          <a:p>
            <a:pPr>
              <a:lnSpc>
                <a:spcPct val="120000"/>
              </a:lnSpc>
              <a:spcAft>
                <a:spcPts val="0"/>
              </a:spcAft>
            </a:pPr>
            <a:r>
              <a:rPr lang="de-DE" sz="1500" dirty="0">
                <a:effectLst/>
                <a:latin typeface="Arial" panose="020B0604020202020204" pitchFamily="34" charset="0"/>
                <a:ea typeface="Calibri" panose="020F0502020204030204" pitchFamily="34" charset="0"/>
                <a:cs typeface="Times New Roman" panose="02020603050405020304" pitchFamily="18" charset="0"/>
              </a:rPr>
              <a:t>MANÉ, SOPHIE 		1883-1941</a:t>
            </a:r>
          </a:p>
          <a:p>
            <a:pPr>
              <a:lnSpc>
                <a:spcPct val="120000"/>
              </a:lnSpc>
              <a:spcAft>
                <a:spcPts val="0"/>
              </a:spcAft>
            </a:pPr>
            <a:r>
              <a:rPr lang="de-DE" sz="1500" dirty="0">
                <a:effectLst/>
                <a:latin typeface="Arial" panose="020B0604020202020204" pitchFamily="34" charset="0"/>
                <a:ea typeface="Calibri" panose="020F0502020204030204" pitchFamily="34" charset="0"/>
                <a:cs typeface="Times New Roman" panose="02020603050405020304" pitchFamily="18" charset="0"/>
              </a:rPr>
              <a:t>PINELES, ISIDOR 		1897-1942</a:t>
            </a:r>
          </a:p>
          <a:p>
            <a:pPr>
              <a:lnSpc>
                <a:spcPct val="120000"/>
              </a:lnSpc>
              <a:spcAft>
                <a:spcPts val="0"/>
              </a:spcAft>
            </a:pPr>
            <a:r>
              <a:rPr lang="de-DE" sz="1500" dirty="0">
                <a:effectLst/>
                <a:latin typeface="Arial" panose="020B0604020202020204" pitchFamily="34" charset="0"/>
                <a:ea typeface="Calibri" panose="020F0502020204030204" pitchFamily="34" charset="0"/>
                <a:cs typeface="Times New Roman" panose="02020603050405020304" pitchFamily="18" charset="0"/>
              </a:rPr>
              <a:t>PINELES PIA geb. HELLSINGER	1908-1942</a:t>
            </a:r>
          </a:p>
          <a:p>
            <a:pPr>
              <a:lnSpc>
                <a:spcPct val="120000"/>
              </a:lnSpc>
              <a:spcAft>
                <a:spcPts val="0"/>
              </a:spcAft>
            </a:pPr>
            <a:r>
              <a:rPr lang="de-DE" sz="1500" dirty="0">
                <a:effectLst/>
                <a:latin typeface="Arial" panose="020B0604020202020204" pitchFamily="34" charset="0"/>
                <a:ea typeface="Calibri" panose="020F0502020204030204" pitchFamily="34" charset="0"/>
                <a:cs typeface="Times New Roman" panose="02020603050405020304" pitchFamily="18" charset="0"/>
              </a:rPr>
              <a:t>PINELES, BEATRICE		1928-1942	 </a:t>
            </a:r>
          </a:p>
          <a:p>
            <a:pPr>
              <a:lnSpc>
                <a:spcPct val="120000"/>
              </a:lnSpc>
              <a:spcAft>
                <a:spcPts val="0"/>
              </a:spcAft>
            </a:pPr>
            <a:r>
              <a:rPr lang="de-DE" sz="1500" dirty="0">
                <a:effectLst/>
                <a:latin typeface="Arial" panose="020B0604020202020204" pitchFamily="34" charset="0"/>
                <a:ea typeface="Calibri" panose="020F0502020204030204" pitchFamily="34" charset="0"/>
                <a:cs typeface="Times New Roman" panose="02020603050405020304" pitchFamily="18" charset="0"/>
              </a:rPr>
              <a:t>RÖLEN, HELENE geb. RÖTHLER 1907-1941</a:t>
            </a:r>
          </a:p>
          <a:p>
            <a:pPr>
              <a:lnSpc>
                <a:spcPct val="120000"/>
              </a:lnSpc>
              <a:spcAft>
                <a:spcPts val="0"/>
              </a:spcAft>
            </a:pPr>
            <a:r>
              <a:rPr lang="de-DE" sz="1500" dirty="0">
                <a:effectLst/>
                <a:latin typeface="Arial" panose="020B0604020202020204" pitchFamily="34" charset="0"/>
                <a:ea typeface="Calibri" panose="020F0502020204030204" pitchFamily="34" charset="0"/>
                <a:cs typeface="Times New Roman" panose="02020603050405020304" pitchFamily="18" charset="0"/>
              </a:rPr>
              <a:t>RÖTHLER, BERTA geb. STRAUS 1868-1943</a:t>
            </a:r>
          </a:p>
          <a:p>
            <a:pPr>
              <a:lnSpc>
                <a:spcPct val="120000"/>
              </a:lnSpc>
              <a:spcAft>
                <a:spcPts val="0"/>
              </a:spcAft>
            </a:pPr>
            <a:endParaRPr lang="de-DE" sz="1200" dirty="0">
              <a:latin typeface="Arial" panose="020B0604020202020204" pitchFamily="34" charset="0"/>
              <a:cs typeface="Arial" panose="020B0604020202020204" pitchFamily="34" charset="0"/>
            </a:endParaRPr>
          </a:p>
          <a:p>
            <a:pPr>
              <a:lnSpc>
                <a:spcPct val="120000"/>
              </a:lnSpc>
              <a:spcAft>
                <a:spcPts val="0"/>
              </a:spcAft>
            </a:pPr>
            <a:endParaRPr lang="de-DE" sz="1200" dirty="0">
              <a:latin typeface="Arial" panose="020B0604020202020204" pitchFamily="34" charset="0"/>
              <a:cs typeface="Arial" panose="020B0604020202020204" pitchFamily="34" charset="0"/>
            </a:endParaRPr>
          </a:p>
          <a:p>
            <a:pPr>
              <a:lnSpc>
                <a:spcPct val="120000"/>
              </a:lnSpc>
              <a:spcAft>
                <a:spcPts val="0"/>
              </a:spcAft>
            </a:pPr>
            <a:endParaRPr lang="de-DE" sz="1200" dirty="0">
              <a:latin typeface="Arial" panose="020B0604020202020204" pitchFamily="34" charset="0"/>
              <a:cs typeface="Arial" panose="020B0604020202020204" pitchFamily="34" charset="0"/>
            </a:endParaRPr>
          </a:p>
          <a:p>
            <a:pPr>
              <a:lnSpc>
                <a:spcPct val="120000"/>
              </a:lnSpc>
            </a:pPr>
            <a:r>
              <a:rPr lang="de-DE" sz="1800" dirty="0">
                <a:effectLst/>
                <a:latin typeface="Arial" panose="020B0604020202020204" pitchFamily="34" charset="0"/>
                <a:ea typeface="Calibri" panose="020F0502020204030204" pitchFamily="34" charset="0"/>
                <a:cs typeface="Times New Roman" panose="02020603050405020304" pitchFamily="18" charset="0"/>
              </a:rPr>
              <a:t>Sie wurden aufgrund eines verbreiteten Rassismus, Antisemitismus und Sozialrassismus ermordet. </a:t>
            </a:r>
          </a:p>
          <a:p>
            <a:pPr>
              <a:lnSpc>
                <a:spcPct val="120000"/>
              </a:lnSpc>
              <a:spcAft>
                <a:spcPts val="0"/>
              </a:spcAft>
            </a:pP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33902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59D45-39F4-4BC1-839D-DE2456C857AC}"/>
              </a:ext>
            </a:extLst>
          </p:cNvPr>
          <p:cNvSpPr>
            <a:spLocks noGrp="1"/>
          </p:cNvSpPr>
          <p:nvPr>
            <p:ph type="title" idx="4294967295"/>
          </p:nvPr>
        </p:nvSpPr>
        <p:spPr>
          <a:xfrm>
            <a:off x="0" y="274638"/>
            <a:ext cx="8229600" cy="1143000"/>
          </a:xfrm>
        </p:spPr>
        <p:txBody>
          <a:bodyPr>
            <a:normAutofit fontScale="90000"/>
          </a:bodyPr>
          <a:lstStyle/>
          <a:p>
            <a:pPr algn="ctr">
              <a:spcAft>
                <a:spcPts val="0"/>
              </a:spcAft>
            </a:pPr>
            <a:br>
              <a:rPr lang="de-DE" sz="2400" b="1" i="1" dirty="0">
                <a:latin typeface="Arial" panose="020B0604020202020204" pitchFamily="34" charset="0"/>
                <a:cs typeface="Arial" panose="020B0604020202020204" pitchFamily="34" charset="0"/>
              </a:rPr>
            </a:br>
            <a:r>
              <a:rPr lang="de-DE" sz="2400" b="1" i="1" dirty="0">
                <a:latin typeface="Arial" panose="020B0604020202020204" pitchFamily="34" charset="0"/>
                <a:cs typeface="Arial" panose="020B0604020202020204" pitchFamily="34" charset="0"/>
              </a:rPr>
              <a:t>Gedenktafel – Entwurf</a:t>
            </a:r>
            <a:br>
              <a:rPr lang="de-DE" sz="2400" b="1" i="1" dirty="0">
                <a:latin typeface="Arial" panose="020B0604020202020204" pitchFamily="34" charset="0"/>
                <a:cs typeface="Arial" panose="020B0604020202020204" pitchFamily="34" charset="0"/>
              </a:rPr>
            </a:br>
            <a:br>
              <a:rPr lang="de-DE" sz="2400" b="1" i="1" dirty="0">
                <a:latin typeface="Arial" panose="020B0604020202020204" pitchFamily="34" charset="0"/>
                <a:cs typeface="Arial" panose="020B0604020202020204" pitchFamily="34" charset="0"/>
              </a:rPr>
            </a:br>
            <a:r>
              <a:rPr lang="de-DE" sz="1300" b="1" dirty="0">
                <a:effectLst/>
                <a:latin typeface="Arial" panose="020B0604020202020204" pitchFamily="34" charset="0"/>
                <a:ea typeface="Calibri" panose="020F0502020204030204" pitchFamily="34" charset="0"/>
                <a:cs typeface="Times New Roman" panose="02020603050405020304" pitchFamily="18" charset="0"/>
              </a:rPr>
              <a:t>Zur Erinnerung</a:t>
            </a:r>
            <a:br>
              <a:rPr lang="de-DE" sz="1300" dirty="0">
                <a:effectLst/>
                <a:latin typeface="Arial" panose="020B0604020202020204" pitchFamily="34" charset="0"/>
                <a:ea typeface="Calibri" panose="020F0502020204030204" pitchFamily="34" charset="0"/>
                <a:cs typeface="Times New Roman" panose="02020603050405020304" pitchFamily="18" charset="0"/>
              </a:rPr>
            </a:br>
            <a:r>
              <a:rPr lang="de-DE" sz="1300" dirty="0">
                <a:effectLst/>
                <a:latin typeface="Arial" panose="020B0604020202020204" pitchFamily="34" charset="0"/>
                <a:ea typeface="Calibri" panose="020F0502020204030204" pitchFamily="34" charset="0"/>
                <a:cs typeface="Times New Roman" panose="02020603050405020304" pitchFamily="18" charset="0"/>
              </a:rPr>
              <a:t>an die aus Geinsheim stammenden Opfer der Nazidiktatur (1933-1945)</a:t>
            </a:r>
            <a:r>
              <a:rPr lang="de-DE" sz="1800" i="1" dirty="0">
                <a:effectLst/>
                <a:latin typeface="Arial" panose="020B0604020202020204" pitchFamily="34" charset="0"/>
                <a:ea typeface="Calibri" panose="020F0502020204030204" pitchFamily="34" charset="0"/>
                <a:cs typeface="Times New Roman" panose="02020603050405020304" pitchFamily="18" charset="0"/>
              </a:rPr>
              <a:t> </a:t>
            </a:r>
            <a:br>
              <a:rPr lang="de-DE" sz="1800" dirty="0">
                <a:effectLst/>
                <a:latin typeface="Arial" panose="020B0604020202020204" pitchFamily="34" charset="0"/>
                <a:ea typeface="Calibri" panose="020F0502020204030204" pitchFamily="34" charset="0"/>
                <a:cs typeface="Times New Roman" panose="02020603050405020304" pitchFamily="18" charset="0"/>
              </a:rPr>
            </a:br>
            <a:r>
              <a:rPr lang="de-DE" sz="1300" dirty="0">
                <a:effectLst/>
                <a:latin typeface="Arial" panose="020B0604020202020204" pitchFamily="34" charset="0"/>
                <a:ea typeface="Calibri" panose="020F0502020204030204" pitchFamily="34" charset="0"/>
                <a:cs typeface="Times New Roman" panose="02020603050405020304" pitchFamily="18" charset="0"/>
              </a:rPr>
              <a:t>Sie wurden aufgrund eines verbreiteten Rassismus, Antisemitismus und Sozialrassismus ermordet. </a:t>
            </a:r>
            <a:br>
              <a:rPr lang="de-DE" sz="1300" dirty="0">
                <a:effectLst/>
                <a:latin typeface="Arial" panose="020B0604020202020204" pitchFamily="34" charset="0"/>
                <a:ea typeface="Calibri" panose="020F0502020204030204" pitchFamily="34" charset="0"/>
                <a:cs typeface="Times New Roman" panose="02020603050405020304" pitchFamily="18" charset="0"/>
              </a:rPr>
            </a:br>
            <a:endParaRPr lang="de-DE" sz="1300" dirty="0"/>
          </a:p>
        </p:txBody>
      </p:sp>
      <p:sp>
        <p:nvSpPr>
          <p:cNvPr id="3" name="Inhaltsplatzhalter 2">
            <a:extLst>
              <a:ext uri="{FF2B5EF4-FFF2-40B4-BE49-F238E27FC236}">
                <a16:creationId xmlns:a16="http://schemas.microsoft.com/office/drawing/2014/main" id="{5814C8BC-9D21-4DF7-AA5E-223CE3D34213}"/>
              </a:ext>
            </a:extLst>
          </p:cNvPr>
          <p:cNvSpPr>
            <a:spLocks noGrp="1"/>
          </p:cNvSpPr>
          <p:nvPr>
            <p:ph idx="4294967295"/>
          </p:nvPr>
        </p:nvSpPr>
        <p:spPr>
          <a:xfrm>
            <a:off x="395536" y="1628800"/>
            <a:ext cx="7834064" cy="4497363"/>
          </a:xfrm>
        </p:spPr>
        <p:txBody>
          <a:bodyPr numCol="2">
            <a:normAutofit fontScale="55000" lnSpcReduction="20000"/>
          </a:bodyPr>
          <a:lstStyle/>
          <a:p>
            <a:pPr marL="0" indent="0" algn="ctr">
              <a:spcAft>
                <a:spcPts val="0"/>
              </a:spcAft>
              <a:buNone/>
            </a:pPr>
            <a:endParaRPr lang="de-DE" sz="1800" i="1" dirty="0">
              <a:effectLst/>
              <a:latin typeface="Arial" panose="020B0604020202020204" pitchFamily="34" charset="0"/>
              <a:ea typeface="Calibri" panose="020F0502020204030204" pitchFamily="34" charset="0"/>
              <a:cs typeface="Times New Roman" panose="02020603050405020304" pitchFamily="18" charset="0"/>
            </a:endParaRPr>
          </a:p>
          <a:p>
            <a:r>
              <a:rPr lang="de-DE" sz="1800" dirty="0">
                <a:effectLst/>
                <a:latin typeface="Arial" panose="020B0604020202020204" pitchFamily="34" charset="0"/>
                <a:ea typeface="Calibri" panose="020F0502020204030204" pitchFamily="34" charset="0"/>
                <a:cs typeface="Times New Roman" panose="02020603050405020304" pitchFamily="18" charset="0"/>
              </a:rPr>
              <a:t>Bär, Moses		1902-1942</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Bär, Julchen geb. Mané		1873-1942</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Becker, Barbara		1901-1943</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Brinker, Siegfried		1921-1942</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Eichberger, Eva 		1885-1943</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Eichberger, Jakob		1909-1941</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Dornberger, Auguste 		1860-1942</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Dornberger, Susanne 		1863-1941</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Frank, Flora geb. Mané 		1885-1942</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Frank, Lina geb. Mané 		1890-1941</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Grünebaum, Betty geb. Löb 	1880 1942</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Kafka, Wilhelmine geb. Mané 	1880-1942</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Maas, Isidor	 	1876-1944</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Mané, Alfred 		1886-1942</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Mané, Amalie geb. Schott 		1892-1942</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Mané, Elias 		1871-1943</a:t>
            </a:r>
          </a:p>
          <a:p>
            <a:endParaRPr lang="de-DE" sz="1800" dirty="0">
              <a:latin typeface="Arial" panose="020B0604020202020204" pitchFamily="34" charset="0"/>
              <a:ea typeface="Calibri" panose="020F0502020204030204" pitchFamily="34" charset="0"/>
              <a:cs typeface="Times New Roman" panose="02020603050405020304" pitchFamily="18" charset="0"/>
            </a:endParaRPr>
          </a:p>
          <a:p>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de-DE" sz="1800" dirty="0">
              <a:latin typeface="Arial" panose="020B0604020202020204" pitchFamily="34" charset="0"/>
              <a:ea typeface="Calibri" panose="020F0502020204030204" pitchFamily="34" charset="0"/>
              <a:cs typeface="Times New Roman" panose="02020603050405020304" pitchFamily="18" charset="0"/>
            </a:endParaRPr>
          </a:p>
          <a:p>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de-DE" sz="1800" dirty="0">
              <a:latin typeface="Arial" panose="020B0604020202020204" pitchFamily="34" charset="0"/>
              <a:ea typeface="Calibri" panose="020F0502020204030204" pitchFamily="34" charset="0"/>
              <a:cs typeface="Times New Roman" panose="02020603050405020304" pitchFamily="18" charset="0"/>
            </a:endParaRPr>
          </a:p>
          <a:p>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de-DE" sz="1800" dirty="0">
              <a:latin typeface="Arial" panose="020B0604020202020204" pitchFamily="34" charset="0"/>
              <a:ea typeface="Calibri" panose="020F0502020204030204" pitchFamily="34" charset="0"/>
              <a:cs typeface="Times New Roman" panose="02020603050405020304" pitchFamily="18" charset="0"/>
            </a:endParaRPr>
          </a:p>
          <a:p>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de-DE" sz="1800" dirty="0">
              <a:latin typeface="Arial" panose="020B0604020202020204" pitchFamily="34" charset="0"/>
              <a:ea typeface="Calibri" panose="020F0502020204030204" pitchFamily="34" charset="0"/>
              <a:cs typeface="Times New Roman" panose="02020603050405020304" pitchFamily="18" charset="0"/>
            </a:endParaRPr>
          </a:p>
          <a:p>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de-DE" sz="1800" dirty="0">
                <a:effectLst/>
                <a:latin typeface="Arial" panose="020B0604020202020204" pitchFamily="34" charset="0"/>
                <a:ea typeface="Calibri" panose="020F0502020204030204" pitchFamily="34" charset="0"/>
                <a:cs typeface="Times New Roman" panose="02020603050405020304" pitchFamily="18" charset="0"/>
              </a:rPr>
              <a:t>Mané, Emilie geb. Lehmann 	1875-1941</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Mané, Heinrich 		1878-1942</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Mané, Heinrich Salomon 		1873-1941</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Mané, Hilda 		1879-1942</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Mané, Isaak (gen. Sally) 		1888-1942</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Mané, Isidor I. 	</a:t>
            </a:r>
            <a:r>
              <a:rPr lang="de-DE" sz="1800" dirty="0">
                <a:latin typeface="Arial" panose="020B0604020202020204" pitchFamily="34" charset="0"/>
                <a:ea typeface="Calibri" panose="020F0502020204030204" pitchFamily="34" charset="0"/>
                <a:cs typeface="Times New Roman" panose="02020603050405020304" pitchFamily="18" charset="0"/>
              </a:rPr>
              <a:t>	</a:t>
            </a:r>
            <a:r>
              <a:rPr lang="de-DE" sz="1800" dirty="0">
                <a:effectLst/>
                <a:latin typeface="Arial" panose="020B0604020202020204" pitchFamily="34" charset="0"/>
                <a:ea typeface="Calibri" panose="020F0502020204030204" pitchFamily="34" charset="0"/>
                <a:cs typeface="Times New Roman" panose="02020603050405020304" pitchFamily="18" charset="0"/>
              </a:rPr>
              <a:t>1870-1941</a:t>
            </a:r>
          </a:p>
          <a:p>
            <a:r>
              <a:rPr lang="it-IT" sz="1800" dirty="0">
                <a:effectLst/>
                <a:latin typeface="Arial" panose="020B0604020202020204" pitchFamily="34" charset="0"/>
                <a:ea typeface="Calibri" panose="020F0502020204030204" pitchFamily="34" charset="0"/>
                <a:cs typeface="Times New Roman" panose="02020603050405020304" pitchFamily="18" charset="0"/>
              </a:rPr>
              <a:t>Mané, Melli </a:t>
            </a:r>
            <a:r>
              <a:rPr lang="de-DE" sz="1800" dirty="0">
                <a:effectLst/>
                <a:latin typeface="Arial" panose="020B0604020202020204" pitchFamily="34" charset="0"/>
                <a:ea typeface="Calibri" panose="020F0502020204030204" pitchFamily="34" charset="0"/>
                <a:cs typeface="Times New Roman" panose="02020603050405020304" pitchFamily="18" charset="0"/>
              </a:rPr>
              <a:t>(Melanie) 		1899-1942</a:t>
            </a:r>
          </a:p>
          <a:p>
            <a:r>
              <a:rPr lang="it-IT" sz="1800" dirty="0">
                <a:effectLst/>
                <a:latin typeface="Arial" panose="020B0604020202020204" pitchFamily="34" charset="0"/>
                <a:ea typeface="Calibri" panose="020F0502020204030204" pitchFamily="34" charset="0"/>
                <a:cs typeface="Times New Roman" panose="02020603050405020304" pitchFamily="18" charset="0"/>
              </a:rPr>
              <a:t>Mané, Mina		</a:t>
            </a:r>
            <a:r>
              <a:rPr lang="de-DE" sz="1800" dirty="0">
                <a:effectLst/>
                <a:latin typeface="Arial" panose="020B0604020202020204" pitchFamily="34" charset="0"/>
                <a:ea typeface="Calibri" panose="020F0502020204030204" pitchFamily="34" charset="0"/>
                <a:cs typeface="Times New Roman" panose="02020603050405020304" pitchFamily="18" charset="0"/>
              </a:rPr>
              <a:t>1903-1943</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Mané, Sigmund 		1882-1942</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Mané, Simon 		1894-1942</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Mané, Sophie 		1883-1941</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Pineles, Isidor 		1897-1942</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Pineles Pia geb. Hellsinger	 1908-1942</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Pineles, Beatrice (gen. Beate) 	1928-1942</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Roelen, Helene geb. Röthler 	1907-1941</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Röthler, Berta geb. Strauß 	1868-1943</a:t>
            </a:r>
          </a:p>
          <a:p>
            <a:br>
              <a:rPr lang="de-DE" sz="1800" dirty="0">
                <a:effectLst/>
                <a:latin typeface="Arial" panose="020B0604020202020204" pitchFamily="34" charset="0"/>
                <a:ea typeface="Calibri" panose="020F0502020204030204" pitchFamily="34" charset="0"/>
                <a:cs typeface="Times New Roman" panose="02020603050405020304" pitchFamily="18" charset="0"/>
              </a:rPr>
            </a:br>
            <a:r>
              <a:rPr lang="de-DE" sz="1800" dirty="0">
                <a:effectLst/>
                <a:latin typeface="Arial" panose="020B0604020202020204" pitchFamily="34" charset="0"/>
                <a:ea typeface="Calibri" panose="020F0502020204030204" pitchFamily="34" charset="0"/>
                <a:cs typeface="Times New Roman" panose="02020603050405020304" pitchFamily="18" charset="0"/>
              </a:rPr>
              <a:t> </a:t>
            </a:r>
          </a:p>
          <a:p>
            <a:pPr algn="ctr">
              <a:spcAft>
                <a:spcPts val="0"/>
              </a:spcAft>
            </a:pPr>
            <a:r>
              <a:rPr lang="de-DE" sz="1800" i="1" dirty="0">
                <a:effectLst/>
                <a:latin typeface="Arial" panose="020B0604020202020204" pitchFamily="34" charset="0"/>
                <a:ea typeface="Calibri" panose="020F0502020204030204" pitchFamily="34" charset="0"/>
                <a:cs typeface="Times New Roman" panose="02020603050405020304" pitchFamily="18" charset="0"/>
              </a:rPr>
              <a:t> </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br>
              <a:rPr lang="de-DE" sz="1800" i="1" dirty="0">
                <a:effectLst/>
                <a:latin typeface="Arial" panose="020B0604020202020204" pitchFamily="34" charset="0"/>
                <a:ea typeface="Calibri" panose="020F0502020204030204" pitchFamily="34" charset="0"/>
                <a:cs typeface="Times New Roman" panose="02020603050405020304" pitchFamily="18" charset="0"/>
              </a:rPr>
            </a:br>
            <a:endParaRPr lang="de-DE" sz="1800" i="1" dirty="0">
              <a:latin typeface="Arial" panose="020B0604020202020204" pitchFamily="34" charset="0"/>
              <a:ea typeface="Calibri" panose="020F0502020204030204" pitchFamily="34" charset="0"/>
              <a:cs typeface="Times New Roman" panose="02020603050405020304" pitchFamily="18" charset="0"/>
            </a:endParaRPr>
          </a:p>
          <a:p>
            <a:pPr algn="ctr">
              <a:spcAft>
                <a:spcPts val="0"/>
              </a:spcAft>
            </a:pPr>
            <a:endParaRPr lang="de-DE" sz="1800" i="1" dirty="0">
              <a:effectLst/>
              <a:latin typeface="Arial" panose="020B0604020202020204" pitchFamily="34" charset="0"/>
              <a:ea typeface="Calibri" panose="020F0502020204030204" pitchFamily="34" charset="0"/>
              <a:cs typeface="Times New Roman" panose="02020603050405020304" pitchFamily="18" charset="0"/>
            </a:endParaRPr>
          </a:p>
          <a:p>
            <a:pPr algn="ctr">
              <a:spcAft>
                <a:spcPts val="0"/>
              </a:spcAft>
            </a:pPr>
            <a:endParaRPr lang="de-DE" sz="1800" i="1" dirty="0">
              <a:latin typeface="Arial" panose="020B0604020202020204" pitchFamily="34" charset="0"/>
              <a:ea typeface="Calibri" panose="020F0502020204030204" pitchFamily="34" charset="0"/>
              <a:cs typeface="Times New Roman" panose="02020603050405020304" pitchFamily="18" charset="0"/>
            </a:endParaRPr>
          </a:p>
          <a:p>
            <a:pPr algn="ctr">
              <a:spcAft>
                <a:spcPts val="0"/>
              </a:spcAft>
            </a:pPr>
            <a:endParaRPr lang="de-DE" sz="1800" i="1" dirty="0">
              <a:effectLst/>
              <a:latin typeface="Arial" panose="020B0604020202020204" pitchFamily="34" charset="0"/>
              <a:ea typeface="Calibri" panose="020F0502020204030204" pitchFamily="34" charset="0"/>
              <a:cs typeface="Times New Roman" panose="02020603050405020304" pitchFamily="18" charset="0"/>
            </a:endParaRPr>
          </a:p>
          <a:p>
            <a:pPr algn="ctr">
              <a:spcAft>
                <a:spcPts val="0"/>
              </a:spcAft>
            </a:pPr>
            <a:endParaRPr lang="de-DE" sz="1800" i="1" dirty="0">
              <a:latin typeface="Arial" panose="020B0604020202020204" pitchFamily="34" charset="0"/>
              <a:ea typeface="Calibri" panose="020F0502020204030204" pitchFamily="34" charset="0"/>
              <a:cs typeface="Times New Roman" panose="02020603050405020304" pitchFamily="18" charset="0"/>
            </a:endParaRPr>
          </a:p>
          <a:p>
            <a:pPr algn="ctr">
              <a:spcAft>
                <a:spcPts val="0"/>
              </a:spcAft>
            </a:pPr>
            <a:endParaRPr lang="de-DE" sz="1800" i="1" dirty="0">
              <a:effectLst/>
              <a:latin typeface="Arial" panose="020B0604020202020204" pitchFamily="34" charset="0"/>
              <a:ea typeface="Calibri" panose="020F0502020204030204" pitchFamily="34" charset="0"/>
              <a:cs typeface="Times New Roman" panose="02020603050405020304" pitchFamily="18" charset="0"/>
            </a:endParaRPr>
          </a:p>
          <a:p>
            <a:pPr algn="ctr">
              <a:spcAft>
                <a:spcPts val="0"/>
              </a:spcAft>
            </a:pPr>
            <a:endParaRPr lang="de-DE" sz="1800" i="1" dirty="0">
              <a:latin typeface="Arial" panose="020B0604020202020204" pitchFamily="34" charset="0"/>
              <a:ea typeface="Calibri" panose="020F0502020204030204" pitchFamily="34" charset="0"/>
              <a:cs typeface="Times New Roman" panose="02020603050405020304" pitchFamily="18" charset="0"/>
            </a:endParaRPr>
          </a:p>
          <a:p>
            <a:pPr algn="ctr">
              <a:spcAft>
                <a:spcPts val="0"/>
              </a:spcAft>
            </a:pP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55662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72E245-9D40-4A03-94FC-636F7FE07209}"/>
              </a:ext>
            </a:extLst>
          </p:cNvPr>
          <p:cNvSpPr>
            <a:spLocks noGrp="1"/>
          </p:cNvSpPr>
          <p:nvPr>
            <p:ph type="title"/>
          </p:nvPr>
        </p:nvSpPr>
        <p:spPr/>
        <p:txBody>
          <a:bodyPr>
            <a:normAutofit/>
          </a:bodyPr>
          <a:lstStyle/>
          <a:p>
            <a:r>
              <a:rPr lang="de-DE" sz="2400" b="1" i="1" dirty="0"/>
              <a:t>Gedenktafel in Haßloch</a:t>
            </a:r>
          </a:p>
        </p:txBody>
      </p:sp>
      <p:pic>
        <p:nvPicPr>
          <p:cNvPr id="4" name="Inhaltsplatzhalter 3">
            <a:extLst>
              <a:ext uri="{FF2B5EF4-FFF2-40B4-BE49-F238E27FC236}">
                <a16:creationId xmlns:a16="http://schemas.microsoft.com/office/drawing/2014/main" id="{B5B6CB10-D3A4-4F0B-8C79-14694C574CCC}"/>
              </a:ext>
            </a:extLst>
          </p:cNvPr>
          <p:cNvPicPr>
            <a:picLocks noGrp="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18128" y="1600200"/>
            <a:ext cx="6907743" cy="4525963"/>
          </a:xfrm>
          <a:prstGeom prst="rect">
            <a:avLst/>
          </a:prstGeom>
          <a:noFill/>
          <a:ln>
            <a:noFill/>
          </a:ln>
        </p:spPr>
      </p:pic>
    </p:spTree>
    <p:extLst>
      <p:ext uri="{BB962C8B-B14F-4D97-AF65-F5344CB8AC3E}">
        <p14:creationId xmlns:p14="http://schemas.microsoft.com/office/powerpoint/2010/main" val="7043743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29AA6-83F8-4EDC-A78A-F0FE0B15D021}"/>
              </a:ext>
            </a:extLst>
          </p:cNvPr>
          <p:cNvSpPr>
            <a:spLocks noGrp="1"/>
          </p:cNvSpPr>
          <p:nvPr>
            <p:ph type="title"/>
          </p:nvPr>
        </p:nvSpPr>
        <p:spPr/>
        <p:txBody>
          <a:bodyPr>
            <a:normAutofit/>
          </a:bodyPr>
          <a:lstStyle/>
          <a:p>
            <a:r>
              <a:rPr lang="de-DE" sz="2400" b="1" i="1" dirty="0"/>
              <a:t>Gedenktafel</a:t>
            </a:r>
            <a:endParaRPr lang="de-DE" sz="2400" dirty="0"/>
          </a:p>
        </p:txBody>
      </p:sp>
      <p:pic>
        <p:nvPicPr>
          <p:cNvPr id="1026" name="Picture 2" descr="Ehrentafel">
            <a:extLst>
              <a:ext uri="{FF2B5EF4-FFF2-40B4-BE49-F238E27FC236}">
                <a16:creationId xmlns:a16="http://schemas.microsoft.com/office/drawing/2014/main" id="{627D2343-E71E-40EF-9125-F56B9E34986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5821" t="53016" r="37313" b="19003"/>
          <a:stretch/>
        </p:blipFill>
        <p:spPr bwMode="auto">
          <a:xfrm>
            <a:off x="2843808" y="1500785"/>
            <a:ext cx="4104456" cy="5244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99575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B961F1-CC16-4094-801B-7C2ED4FA4801}"/>
              </a:ext>
            </a:extLst>
          </p:cNvPr>
          <p:cNvSpPr>
            <a:spLocks noGrp="1"/>
          </p:cNvSpPr>
          <p:nvPr>
            <p:ph type="title"/>
          </p:nvPr>
        </p:nvSpPr>
        <p:spPr/>
        <p:txBody>
          <a:bodyPr>
            <a:normAutofit/>
          </a:bodyPr>
          <a:lstStyle/>
          <a:p>
            <a:r>
              <a:rPr lang="de-DE" sz="2400" b="1" i="1" dirty="0"/>
              <a:t>Gedenktafel</a:t>
            </a:r>
            <a:endParaRPr lang="de-DE" sz="2400" dirty="0"/>
          </a:p>
        </p:txBody>
      </p:sp>
      <p:pic>
        <p:nvPicPr>
          <p:cNvPr id="6" name="Inhaltsplatzhalter 5">
            <a:extLst>
              <a:ext uri="{FF2B5EF4-FFF2-40B4-BE49-F238E27FC236}">
                <a16:creationId xmlns:a16="http://schemas.microsoft.com/office/drawing/2014/main" id="{BF997737-2A62-43D6-AB8B-47FC50F7B8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2796" y="1268760"/>
            <a:ext cx="7560833" cy="5040559"/>
          </a:xfrm>
        </p:spPr>
      </p:pic>
    </p:spTree>
    <p:extLst>
      <p:ext uri="{BB962C8B-B14F-4D97-AF65-F5344CB8AC3E}">
        <p14:creationId xmlns:p14="http://schemas.microsoft.com/office/powerpoint/2010/main" val="3300756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58F921-6837-45BC-BCA9-25B942F32642}"/>
              </a:ext>
            </a:extLst>
          </p:cNvPr>
          <p:cNvSpPr>
            <a:spLocks noGrp="1"/>
          </p:cNvSpPr>
          <p:nvPr>
            <p:ph type="title"/>
          </p:nvPr>
        </p:nvSpPr>
        <p:spPr>
          <a:xfrm>
            <a:off x="114710" y="274638"/>
            <a:ext cx="8318090" cy="778098"/>
          </a:xfrm>
        </p:spPr>
        <p:txBody>
          <a:bodyPr>
            <a:normAutofit/>
          </a:bodyPr>
          <a:lstStyle/>
          <a:p>
            <a:r>
              <a:rPr lang="de-DE" sz="2400" b="1" i="1" dirty="0">
                <a:latin typeface="Arial" panose="020B0604020202020204" pitchFamily="34" charset="0"/>
                <a:cs typeface="Arial" panose="020B0604020202020204" pitchFamily="34" charset="0"/>
              </a:rPr>
              <a:t>Grundriss der Synagoge </a:t>
            </a:r>
            <a:endParaRPr lang="de-DE" sz="2400" b="1" dirty="0">
              <a:latin typeface="Arial" panose="020B0604020202020204" pitchFamily="34" charset="0"/>
              <a:cs typeface="Arial" panose="020B0604020202020204" pitchFamily="34" charset="0"/>
            </a:endParaRPr>
          </a:p>
        </p:txBody>
      </p:sp>
      <p:pic>
        <p:nvPicPr>
          <p:cNvPr id="4" name="Inhaltsplatzhalter 3">
            <a:extLst>
              <a:ext uri="{FF2B5EF4-FFF2-40B4-BE49-F238E27FC236}">
                <a16:creationId xmlns:a16="http://schemas.microsoft.com/office/drawing/2014/main" id="{E0619649-1F7D-4E59-ABCE-9B48BEB263BB}"/>
              </a:ext>
            </a:extLst>
          </p:cNvPr>
          <p:cNvPicPr>
            <a:picLocks noGrp="1"/>
          </p:cNvPicPr>
          <p:nvPr>
            <p:ph idx="1"/>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l="1236" t="1534" r="32008" b="3375"/>
          <a:stretch/>
        </p:blipFill>
        <p:spPr bwMode="auto">
          <a:xfrm>
            <a:off x="2483768" y="1052736"/>
            <a:ext cx="4608511" cy="55306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091777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C56BE2-1A01-40CB-8F60-34C51B59A3D2}"/>
              </a:ext>
            </a:extLst>
          </p:cNvPr>
          <p:cNvSpPr>
            <a:spLocks noGrp="1"/>
          </p:cNvSpPr>
          <p:nvPr>
            <p:ph type="title"/>
          </p:nvPr>
        </p:nvSpPr>
        <p:spPr/>
        <p:txBody>
          <a:bodyPr>
            <a:normAutofit/>
          </a:bodyPr>
          <a:lstStyle/>
          <a:p>
            <a:r>
              <a:rPr lang="de-DE" sz="2400" b="1" i="1" dirty="0"/>
              <a:t>Gedenktafel in Wachenheim</a:t>
            </a:r>
            <a:endParaRPr lang="de-DE" sz="2400" dirty="0">
              <a:latin typeface="Arial" panose="020B0604020202020204" pitchFamily="34" charset="0"/>
              <a:cs typeface="Arial" panose="020B0604020202020204" pitchFamily="34" charset="0"/>
            </a:endParaRPr>
          </a:p>
        </p:txBody>
      </p:sp>
      <p:pic>
        <p:nvPicPr>
          <p:cNvPr id="5" name="Inhaltsplatzhalter 4">
            <a:extLst>
              <a:ext uri="{FF2B5EF4-FFF2-40B4-BE49-F238E27FC236}">
                <a16:creationId xmlns:a16="http://schemas.microsoft.com/office/drawing/2014/main" id="{5D8E0A54-2C2A-40D9-8581-FE1C73A5194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279" t="2909" r="1522" b="2843"/>
          <a:stretch/>
        </p:blipFill>
        <p:spPr>
          <a:xfrm>
            <a:off x="3059831" y="1417638"/>
            <a:ext cx="3666703" cy="5165724"/>
          </a:xfrm>
        </p:spPr>
      </p:pic>
    </p:spTree>
    <p:extLst>
      <p:ext uri="{BB962C8B-B14F-4D97-AF65-F5344CB8AC3E}">
        <p14:creationId xmlns:p14="http://schemas.microsoft.com/office/powerpoint/2010/main" val="19800531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9B91F6-1B06-436C-AFEB-5594C8B0669E}"/>
              </a:ext>
            </a:extLst>
          </p:cNvPr>
          <p:cNvSpPr>
            <a:spLocks noGrp="1"/>
          </p:cNvSpPr>
          <p:nvPr>
            <p:ph type="title"/>
          </p:nvPr>
        </p:nvSpPr>
        <p:spPr/>
        <p:txBody>
          <a:bodyPr>
            <a:normAutofit/>
          </a:bodyPr>
          <a:lstStyle/>
          <a:p>
            <a:r>
              <a:rPr lang="de-DE" sz="2400" b="1" i="1" dirty="0"/>
              <a:t>Gedenktafel</a:t>
            </a:r>
            <a:endParaRPr lang="de-DE" sz="2400" dirty="0"/>
          </a:p>
        </p:txBody>
      </p:sp>
      <p:sp>
        <p:nvSpPr>
          <p:cNvPr id="3" name="Inhaltsplatzhalter 2">
            <a:extLst>
              <a:ext uri="{FF2B5EF4-FFF2-40B4-BE49-F238E27FC236}">
                <a16:creationId xmlns:a16="http://schemas.microsoft.com/office/drawing/2014/main" id="{60058946-276E-4B81-ACBE-36CF846C8FA1}"/>
              </a:ext>
            </a:extLst>
          </p:cNvPr>
          <p:cNvSpPr>
            <a:spLocks noGrp="1"/>
          </p:cNvSpPr>
          <p:nvPr>
            <p:ph idx="1"/>
          </p:nvPr>
        </p:nvSpPr>
        <p:spPr>
          <a:xfrm>
            <a:off x="3516982" y="2957579"/>
            <a:ext cx="5030495" cy="2525373"/>
          </a:xfrm>
        </p:spPr>
        <p:txBody>
          <a:bodyPr/>
          <a:lstStyle/>
          <a:p>
            <a:endParaRPr lang="de-DE" dirty="0"/>
          </a:p>
        </p:txBody>
      </p:sp>
      <p:pic>
        <p:nvPicPr>
          <p:cNvPr id="1026" name="Bild 1">
            <a:extLst>
              <a:ext uri="{FF2B5EF4-FFF2-40B4-BE49-F238E27FC236}">
                <a16:creationId xmlns:a16="http://schemas.microsoft.com/office/drawing/2014/main" id="{197E98F6-A228-48E6-B824-87D883C40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417638"/>
            <a:ext cx="3752958" cy="593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8734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36457-674A-480F-94A7-C30DCAC17497}"/>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9497362-B39B-4482-B7DF-66807AFB8770}"/>
              </a:ext>
            </a:extLst>
          </p:cNvPr>
          <p:cNvSpPr>
            <a:spLocks noGrp="1"/>
          </p:cNvSpPr>
          <p:nvPr>
            <p:ph idx="1"/>
          </p:nvPr>
        </p:nvSpPr>
        <p:spPr>
          <a:xfrm>
            <a:off x="6094418" y="3640750"/>
            <a:ext cx="3305094" cy="2862469"/>
          </a:xfrm>
        </p:spPr>
        <p:txBody>
          <a:bodyPr/>
          <a:lstStyle/>
          <a:p>
            <a:endParaRPr lang="de-DE" dirty="0"/>
          </a:p>
        </p:txBody>
      </p:sp>
      <p:pic>
        <p:nvPicPr>
          <p:cNvPr id="1026" name="Picture 2">
            <a:extLst>
              <a:ext uri="{FF2B5EF4-FFF2-40B4-BE49-F238E27FC236}">
                <a16:creationId xmlns:a16="http://schemas.microsoft.com/office/drawing/2014/main" id="{E32073A8-762C-4242-847B-DD63D1710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044127"/>
            <a:ext cx="4159151" cy="582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696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DD07CA-D5DB-4695-A78F-96F4E301C809}"/>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Ausschreibung der Lehrerstelle</a:t>
            </a:r>
          </a:p>
        </p:txBody>
      </p:sp>
      <p:pic>
        <p:nvPicPr>
          <p:cNvPr id="5" name="Inhaltsplatzhalter 4">
            <a:extLst>
              <a:ext uri="{FF2B5EF4-FFF2-40B4-BE49-F238E27FC236}">
                <a16:creationId xmlns:a16="http://schemas.microsoft.com/office/drawing/2014/main" id="{CCCAA6F4-29FE-4501-8DD5-D3D16B683363}"/>
              </a:ext>
            </a:extLst>
          </p:cNvPr>
          <p:cNvPicPr>
            <a:picLocks noGrp="1" noChangeAspect="1"/>
          </p:cNvPicPr>
          <p:nvPr>
            <p:ph idx="1"/>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805518" y="1417638"/>
            <a:ext cx="5756143" cy="4708525"/>
          </a:xfrm>
        </p:spPr>
      </p:pic>
    </p:spTree>
    <p:extLst>
      <p:ext uri="{BB962C8B-B14F-4D97-AF65-F5344CB8AC3E}">
        <p14:creationId xmlns:p14="http://schemas.microsoft.com/office/powerpoint/2010/main" val="3674335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C845D8-C67D-44C4-8BF1-1AFD2A52DE21}"/>
              </a:ext>
            </a:extLst>
          </p:cNvPr>
          <p:cNvSpPr>
            <a:spLocks noGrp="1"/>
          </p:cNvSpPr>
          <p:nvPr>
            <p:ph type="title"/>
          </p:nvPr>
        </p:nvSpPr>
        <p:spPr/>
        <p:txBody>
          <a:bodyPr>
            <a:normAutofit fontScale="90000"/>
          </a:bodyPr>
          <a:lstStyle/>
          <a:p>
            <a:br>
              <a:rPr lang="de-DE" sz="2700" i="1" dirty="0"/>
            </a:br>
            <a:br>
              <a:rPr lang="de-DE" sz="2700" i="1" dirty="0"/>
            </a:br>
            <a:r>
              <a:rPr lang="de-DE" sz="2700" b="1" i="1" dirty="0">
                <a:latin typeface="Arial" panose="020B0604020202020204" pitchFamily="34" charset="0"/>
                <a:cs typeface="Arial" panose="020B0604020202020204" pitchFamily="34" charset="0"/>
              </a:rPr>
              <a:t>Alter jüdischer Friedhof in Essingen</a:t>
            </a:r>
            <a:br>
              <a:rPr lang="de-DE" sz="2700" b="1" i="1" dirty="0"/>
            </a:br>
            <a:r>
              <a:rPr lang="de-DE" sz="2700" i="1" dirty="0">
                <a:latin typeface="Arial" panose="020B0604020202020204" pitchFamily="34" charset="0"/>
                <a:cs typeface="Arial" panose="020B0604020202020204" pitchFamily="34" charset="0"/>
              </a:rPr>
              <a:t>Hier wurden bis 1846 die </a:t>
            </a:r>
            <a:r>
              <a:rPr lang="de-DE" sz="2700" i="1" dirty="0" err="1">
                <a:latin typeface="Arial" panose="020B0604020202020204" pitchFamily="34" charset="0"/>
                <a:cs typeface="Arial" panose="020B0604020202020204" pitchFamily="34" charset="0"/>
              </a:rPr>
              <a:t>Geinsheimer</a:t>
            </a:r>
            <a:r>
              <a:rPr lang="de-DE" sz="2700" i="1" dirty="0">
                <a:latin typeface="Arial" panose="020B0604020202020204" pitchFamily="34" charset="0"/>
                <a:cs typeface="Arial" panose="020B0604020202020204" pitchFamily="34" charset="0"/>
              </a:rPr>
              <a:t> Juden beigesetzt. </a:t>
            </a:r>
            <a:br>
              <a:rPr lang="de-DE" dirty="0"/>
            </a:br>
            <a:endParaRPr lang="de-DE" dirty="0"/>
          </a:p>
        </p:txBody>
      </p:sp>
      <p:pic>
        <p:nvPicPr>
          <p:cNvPr id="4" name="Inhaltsplatzhalter 3">
            <a:extLst>
              <a:ext uri="{FF2B5EF4-FFF2-40B4-BE49-F238E27FC236}">
                <a16:creationId xmlns:a16="http://schemas.microsoft.com/office/drawing/2014/main" id="{F1C202CD-6846-4F3F-B3FA-33370C7C7E55}"/>
              </a:ext>
            </a:extLst>
          </p:cNvPr>
          <p:cNvPicPr>
            <a:picLocks noGrp="1"/>
          </p:cNvPicPr>
          <p:nvPr>
            <p:ph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49034" y="1628800"/>
            <a:ext cx="6845932" cy="4536504"/>
          </a:xfrm>
          <a:prstGeom prst="rect">
            <a:avLst/>
          </a:prstGeom>
        </p:spPr>
      </p:pic>
    </p:spTree>
    <p:extLst>
      <p:ext uri="{BB962C8B-B14F-4D97-AF65-F5344CB8AC3E}">
        <p14:creationId xmlns:p14="http://schemas.microsoft.com/office/powerpoint/2010/main" val="2730591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8D6B687-A232-44EE-B3EC-76BBA0968059}"/>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Alter jüdischer Friedhof in Essingen</a:t>
            </a:r>
            <a:endParaRPr lang="de-DE" sz="2400" b="1" dirty="0">
              <a:latin typeface="Arial" panose="020B0604020202020204" pitchFamily="34" charset="0"/>
              <a:cs typeface="Arial" panose="020B0604020202020204" pitchFamily="34" charset="0"/>
            </a:endParaRPr>
          </a:p>
        </p:txBody>
      </p:sp>
      <p:pic>
        <p:nvPicPr>
          <p:cNvPr id="4" name="Inhaltsplatzhalter 3"/>
          <p:cNvPicPr>
            <a:picLocks noGrp="1"/>
          </p:cNvPicPr>
          <p:nvPr>
            <p:ph idx="4294967295"/>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7200" y="1484312"/>
            <a:ext cx="8229600" cy="4680992"/>
          </a:xfrm>
          <a:prstGeom prst="rect">
            <a:avLst/>
          </a:prstGeom>
        </p:spPr>
      </p:pic>
    </p:spTree>
    <p:extLst>
      <p:ext uri="{BB962C8B-B14F-4D97-AF65-F5344CB8AC3E}">
        <p14:creationId xmlns:p14="http://schemas.microsoft.com/office/powerpoint/2010/main" val="316196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F388F-D722-4C0F-90FE-381303C35D6A}"/>
              </a:ext>
            </a:extLst>
          </p:cNvPr>
          <p:cNvSpPr>
            <a:spLocks noGrp="1"/>
          </p:cNvSpPr>
          <p:nvPr>
            <p:ph type="title"/>
          </p:nvPr>
        </p:nvSpPr>
        <p:spPr/>
        <p:txBody>
          <a:bodyPr>
            <a:normAutofit fontScale="90000"/>
          </a:bodyPr>
          <a:lstStyle/>
          <a:p>
            <a:r>
              <a:rPr lang="de-DE" sz="2700" b="1" i="1" dirty="0">
                <a:latin typeface="Arial" panose="020B0604020202020204" pitchFamily="34" charset="0"/>
                <a:cs typeface="Arial" panose="020B0604020202020204" pitchFamily="34" charset="0"/>
              </a:rPr>
              <a:t>Jüdischer Friedhof in Haßloch</a:t>
            </a:r>
            <a:r>
              <a:rPr lang="de-DE" i="1" dirty="0">
                <a:latin typeface="Arial" panose="020B0604020202020204" pitchFamily="34" charset="0"/>
                <a:cs typeface="Arial" panose="020B0604020202020204" pitchFamily="34" charset="0"/>
              </a:rPr>
              <a:t> </a:t>
            </a:r>
            <a:br>
              <a:rPr lang="de-DE" dirty="0"/>
            </a:br>
            <a:endParaRPr lang="de-DE" dirty="0"/>
          </a:p>
        </p:txBody>
      </p:sp>
      <p:pic>
        <p:nvPicPr>
          <p:cNvPr id="3" name="Grafik 2">
            <a:extLst>
              <a:ext uri="{FF2B5EF4-FFF2-40B4-BE49-F238E27FC236}">
                <a16:creationId xmlns:a16="http://schemas.microsoft.com/office/drawing/2014/main" id="{8FD73403-B6F8-43AA-B293-01FA5C97737F}"/>
              </a:ext>
            </a:extLst>
          </p:cNvPr>
          <p:cNvPicPr/>
          <p:nvPr/>
        </p:nvPicPr>
        <p:blipFill>
          <a:blip r:embed="rId3">
            <a:extLst>
              <a:ext uri="{28A0092B-C50C-407E-A947-70E740481C1C}">
                <a14:useLocalDpi xmlns:a14="http://schemas.microsoft.com/office/drawing/2010/main" val="0"/>
              </a:ext>
            </a:extLst>
          </a:blip>
          <a:stretch>
            <a:fillRect/>
          </a:stretch>
        </p:blipFill>
        <p:spPr>
          <a:xfrm>
            <a:off x="1115616" y="1196752"/>
            <a:ext cx="6912768" cy="4968551"/>
          </a:xfrm>
          <a:prstGeom prst="rect">
            <a:avLst/>
          </a:prstGeom>
        </p:spPr>
      </p:pic>
    </p:spTree>
    <p:extLst>
      <p:ext uri="{BB962C8B-B14F-4D97-AF65-F5344CB8AC3E}">
        <p14:creationId xmlns:p14="http://schemas.microsoft.com/office/powerpoint/2010/main" val="1625578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7F48B-F6BE-4316-98FF-E3E92E00DE8D}"/>
              </a:ext>
            </a:extLst>
          </p:cNvPr>
          <p:cNvSpPr>
            <a:spLocks noGrp="1"/>
          </p:cNvSpPr>
          <p:nvPr>
            <p:ph type="title"/>
          </p:nvPr>
        </p:nvSpPr>
        <p:spPr/>
        <p:txBody>
          <a:bodyPr>
            <a:normAutofit fontScale="90000"/>
          </a:bodyPr>
          <a:lstStyle/>
          <a:p>
            <a:br>
              <a:rPr lang="de-DE" sz="2700" i="1" dirty="0"/>
            </a:br>
            <a:r>
              <a:rPr lang="de-DE" sz="2700" b="1" i="1" dirty="0"/>
              <a:t>Jüdischer Friedhof in Haßloch</a:t>
            </a:r>
            <a:br>
              <a:rPr lang="de-DE" dirty="0"/>
            </a:br>
            <a:endParaRPr lang="de-DE" dirty="0"/>
          </a:p>
        </p:txBody>
      </p:sp>
      <p:pic>
        <p:nvPicPr>
          <p:cNvPr id="3" name="Grafik 2">
            <a:extLst>
              <a:ext uri="{FF2B5EF4-FFF2-40B4-BE49-F238E27FC236}">
                <a16:creationId xmlns:a16="http://schemas.microsoft.com/office/drawing/2014/main" id="{85D6E16B-9AF2-4C98-BA67-0A3FE15CC2C7}"/>
              </a:ext>
            </a:extLst>
          </p:cNvPr>
          <p:cNvPicPr/>
          <p:nvPr/>
        </p:nvPicPr>
        <p:blipFill rotWithShape="1">
          <a:blip r:embed="rId2">
            <a:extLst>
              <a:ext uri="{28A0092B-C50C-407E-A947-70E740481C1C}">
                <a14:useLocalDpi xmlns:a14="http://schemas.microsoft.com/office/drawing/2010/main" val="0"/>
              </a:ext>
            </a:extLst>
          </a:blip>
          <a:srcRect r="15854" b="14197"/>
          <a:stretch/>
        </p:blipFill>
        <p:spPr bwMode="auto">
          <a:xfrm>
            <a:off x="1007604" y="1124744"/>
            <a:ext cx="7128792" cy="53237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52305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31E6CD-3820-419C-BFE3-0115207B8EDA}"/>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Elias Mané </a:t>
            </a:r>
            <a:r>
              <a:rPr lang="de-DE" sz="2400" i="1" dirty="0">
                <a:latin typeface="Arial" panose="020B0604020202020204" pitchFamily="34" charset="0"/>
                <a:cs typeface="Arial" panose="020B0604020202020204" pitchFamily="34" charset="0"/>
              </a:rPr>
              <a:t>(1804-1869)</a:t>
            </a:r>
          </a:p>
        </p:txBody>
      </p:sp>
      <p:pic>
        <p:nvPicPr>
          <p:cNvPr id="4" name="Inhaltsplatzhalter 3">
            <a:extLst>
              <a:ext uri="{FF2B5EF4-FFF2-40B4-BE49-F238E27FC236}">
                <a16:creationId xmlns:a16="http://schemas.microsoft.com/office/drawing/2014/main" id="{DC6C844E-DDBD-44CD-934C-194EF7F3EF21}"/>
              </a:ext>
            </a:extLst>
          </p:cNvPr>
          <p:cNvPicPr>
            <a:picLocks noGrp="1" noChangeAspect="1"/>
          </p:cNvPicPr>
          <p:nvPr>
            <p:ph idx="1"/>
          </p:nvPr>
        </p:nvPicPr>
        <p:blipFill>
          <a:blip r:embed="rId2"/>
          <a:stretch>
            <a:fillRect/>
          </a:stretch>
        </p:blipFill>
        <p:spPr>
          <a:xfrm>
            <a:off x="694005" y="1124744"/>
            <a:ext cx="8113327" cy="6084995"/>
          </a:xfrm>
          <a:prstGeom prst="rect">
            <a:avLst/>
          </a:prstGeom>
        </p:spPr>
      </p:pic>
    </p:spTree>
    <p:extLst>
      <p:ext uri="{BB962C8B-B14F-4D97-AF65-F5344CB8AC3E}">
        <p14:creationId xmlns:p14="http://schemas.microsoft.com/office/powerpoint/2010/main" val="2657563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18C1DF-CEA8-466C-90E0-C18190D209CB}"/>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Charlotte </a:t>
            </a:r>
            <a:r>
              <a:rPr lang="de-DE" sz="2400" b="1" i="1" dirty="0" err="1">
                <a:latin typeface="Arial" panose="020B0604020202020204" pitchFamily="34" charset="0"/>
                <a:cs typeface="Arial" panose="020B0604020202020204" pitchFamily="34" charset="0"/>
              </a:rPr>
              <a:t>Hene</a:t>
            </a:r>
            <a:r>
              <a:rPr lang="de-DE" sz="2400" b="1" i="1" dirty="0">
                <a:latin typeface="Arial" panose="020B0604020202020204" pitchFamily="34" charset="0"/>
                <a:cs typeface="Arial" panose="020B0604020202020204" pitchFamily="34" charset="0"/>
              </a:rPr>
              <a:t> geb. Mayer </a:t>
            </a:r>
            <a:r>
              <a:rPr lang="de-DE" sz="2400" i="1" dirty="0">
                <a:latin typeface="Arial" panose="020B0604020202020204" pitchFamily="34" charset="0"/>
                <a:cs typeface="Arial" panose="020B0604020202020204" pitchFamily="34" charset="0"/>
              </a:rPr>
              <a:t>(1808-1867)</a:t>
            </a:r>
          </a:p>
        </p:txBody>
      </p:sp>
      <p:pic>
        <p:nvPicPr>
          <p:cNvPr id="5" name="Grafik 4">
            <a:extLst>
              <a:ext uri="{FF2B5EF4-FFF2-40B4-BE49-F238E27FC236}">
                <a16:creationId xmlns:a16="http://schemas.microsoft.com/office/drawing/2014/main" id="{79EE6161-3FD4-4238-AB68-3156C199CB18}"/>
              </a:ext>
            </a:extLst>
          </p:cNvPr>
          <p:cNvPicPr/>
          <p:nvPr/>
        </p:nvPicPr>
        <p:blipFill rotWithShape="1">
          <a:blip r:embed="rId2" cstate="print">
            <a:extLst>
              <a:ext uri="{28A0092B-C50C-407E-A947-70E740481C1C}">
                <a14:useLocalDpi xmlns:a14="http://schemas.microsoft.com/office/drawing/2010/main" val="0"/>
              </a:ext>
            </a:extLst>
          </a:blip>
          <a:srcRect l="24551" t="29641" r="21557" b="23203"/>
          <a:stretch/>
        </p:blipFill>
        <p:spPr bwMode="auto">
          <a:xfrm>
            <a:off x="1619672" y="1268760"/>
            <a:ext cx="5976664" cy="53146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7527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ABA51D-FCF0-4C35-A3A4-C8A698AD96DC}"/>
              </a:ext>
            </a:extLst>
          </p:cNvPr>
          <p:cNvSpPr>
            <a:spLocks noGrp="1"/>
          </p:cNvSpPr>
          <p:nvPr>
            <p:ph type="ctrTitle"/>
          </p:nvPr>
        </p:nvSpPr>
        <p:spPr>
          <a:xfrm>
            <a:off x="685800" y="188640"/>
            <a:ext cx="7772400" cy="1872208"/>
          </a:xfrm>
        </p:spPr>
        <p:txBody>
          <a:bodyPr>
            <a:noAutofit/>
          </a:bodyPr>
          <a:lstStyle/>
          <a:p>
            <a:br>
              <a:rPr lang="de-DE" sz="2400" b="1" i="1" dirty="0"/>
            </a:br>
            <a:r>
              <a:rPr lang="de-DE" sz="2400" b="1" i="1" dirty="0">
                <a:latin typeface="Arial" panose="020B0604020202020204" pitchFamily="34" charset="0"/>
                <a:cs typeface="Arial" panose="020B0604020202020204" pitchFamily="34" charset="0"/>
              </a:rPr>
              <a:t>Davidstern</a:t>
            </a:r>
            <a:r>
              <a:rPr lang="de-DE" sz="2400" i="1" dirty="0"/>
              <a:t> </a:t>
            </a:r>
            <a:br>
              <a:rPr lang="de-DE" sz="2400" i="1" dirty="0"/>
            </a:br>
            <a:endParaRPr lang="de-DE" sz="2400" i="1" dirty="0"/>
          </a:p>
        </p:txBody>
      </p:sp>
      <p:pic>
        <p:nvPicPr>
          <p:cNvPr id="16" name="Inhaltsplatzhalter 3">
            <a:extLst>
              <a:ext uri="{FF2B5EF4-FFF2-40B4-BE49-F238E27FC236}">
                <a16:creationId xmlns:a16="http://schemas.microsoft.com/office/drawing/2014/main" id="{C50661DF-08B2-4CB3-8838-DBC713DEF5AD}"/>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2267744" y="1700808"/>
            <a:ext cx="4752528" cy="4968552"/>
          </a:xfrm>
          <a:prstGeom prst="rect">
            <a:avLst/>
          </a:prstGeom>
        </p:spPr>
      </p:pic>
    </p:spTree>
    <p:extLst>
      <p:ext uri="{BB962C8B-B14F-4D97-AF65-F5344CB8AC3E}">
        <p14:creationId xmlns:p14="http://schemas.microsoft.com/office/powerpoint/2010/main" val="539752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B657E5-2535-4253-B1FE-1F3074C0131E}"/>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Isaak </a:t>
            </a:r>
            <a:r>
              <a:rPr lang="de-DE" sz="2400" b="1" i="1" dirty="0" err="1">
                <a:latin typeface="Arial" panose="020B0604020202020204" pitchFamily="34" charset="0"/>
                <a:cs typeface="Arial" panose="020B0604020202020204" pitchFamily="34" charset="0"/>
              </a:rPr>
              <a:t>Mané</a:t>
            </a:r>
            <a:r>
              <a:rPr lang="de-DE" sz="2400" b="1" i="1" dirty="0">
                <a:latin typeface="Arial" panose="020B0604020202020204" pitchFamily="34" charset="0"/>
                <a:cs typeface="Arial" panose="020B0604020202020204" pitchFamily="34" charset="0"/>
              </a:rPr>
              <a:t> </a:t>
            </a:r>
            <a:r>
              <a:rPr lang="de-DE" sz="2400" i="1" dirty="0">
                <a:latin typeface="Arial" panose="020B0604020202020204" pitchFamily="34" charset="0"/>
                <a:cs typeface="Arial" panose="020B0604020202020204" pitchFamily="34" charset="0"/>
              </a:rPr>
              <a:t>(~1802-1871)</a:t>
            </a:r>
            <a:br>
              <a:rPr lang="de-DE" sz="2400" i="1" dirty="0">
                <a:latin typeface="Arial" panose="020B0604020202020204" pitchFamily="34" charset="0"/>
                <a:cs typeface="Arial" panose="020B0604020202020204" pitchFamily="34" charset="0"/>
              </a:rPr>
            </a:br>
            <a:endParaRPr lang="de-DE" sz="2400" i="1"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1B13A09B-08D3-4B74-B418-3182E669D07B}"/>
              </a:ext>
            </a:extLst>
          </p:cNvPr>
          <p:cNvPicPr/>
          <p:nvPr/>
        </p:nvPicPr>
        <p:blipFill rotWithShape="1">
          <a:blip r:embed="rId2" cstate="print">
            <a:extLst>
              <a:ext uri="{28A0092B-C50C-407E-A947-70E740481C1C}">
                <a14:useLocalDpi xmlns:a14="http://schemas.microsoft.com/office/drawing/2010/main" val="0"/>
              </a:ext>
            </a:extLst>
          </a:blip>
          <a:srcRect l="27068" t="29887" r="25436" b="18094"/>
          <a:stretch/>
        </p:blipFill>
        <p:spPr bwMode="auto">
          <a:xfrm>
            <a:off x="2699792" y="908720"/>
            <a:ext cx="4248472" cy="59492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4355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FE386A-9D66-4DC0-9E90-96F08DA396F8}"/>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Kirchheimer, Sara und Samson</a:t>
            </a:r>
            <a:r>
              <a:rPr lang="de-DE" sz="2400" i="1" dirty="0">
                <a:latin typeface="Arial" panose="020B0604020202020204" pitchFamily="34" charset="0"/>
                <a:cs typeface="Arial" panose="020B0604020202020204" pitchFamily="34" charset="0"/>
              </a:rPr>
              <a:t>, 1927 und 1930</a:t>
            </a:r>
          </a:p>
        </p:txBody>
      </p:sp>
      <p:pic>
        <p:nvPicPr>
          <p:cNvPr id="4" name="Inhaltsplatzhalter 3">
            <a:extLst>
              <a:ext uri="{FF2B5EF4-FFF2-40B4-BE49-F238E27FC236}">
                <a16:creationId xmlns:a16="http://schemas.microsoft.com/office/drawing/2014/main" id="{40507342-A8F1-4B0B-B67A-A74415132EAA}"/>
              </a:ext>
            </a:extLst>
          </p:cNvPr>
          <p:cNvPicPr>
            <a:picLocks noGrp="1" noChangeAspect="1"/>
          </p:cNvPicPr>
          <p:nvPr>
            <p:ph idx="1"/>
          </p:nvPr>
        </p:nvPicPr>
        <p:blipFill>
          <a:blip r:embed="rId2"/>
          <a:stretch>
            <a:fillRect/>
          </a:stretch>
        </p:blipFill>
        <p:spPr>
          <a:xfrm>
            <a:off x="2195736" y="1420212"/>
            <a:ext cx="5184576" cy="5163150"/>
          </a:xfrm>
          <a:prstGeom prst="rect">
            <a:avLst/>
          </a:prstGeom>
        </p:spPr>
      </p:pic>
    </p:spTree>
    <p:extLst>
      <p:ext uri="{BB962C8B-B14F-4D97-AF65-F5344CB8AC3E}">
        <p14:creationId xmlns:p14="http://schemas.microsoft.com/office/powerpoint/2010/main" val="307701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AC9338-07A9-4AC8-B630-935FD5DB5F7D}"/>
              </a:ext>
            </a:extLst>
          </p:cNvPr>
          <p:cNvSpPr>
            <a:spLocks noGrp="1"/>
          </p:cNvSpPr>
          <p:nvPr>
            <p:ph type="title"/>
          </p:nvPr>
        </p:nvSpPr>
        <p:spPr>
          <a:xfrm>
            <a:off x="251520" y="1"/>
            <a:ext cx="8229600" cy="1953072"/>
          </a:xfrm>
        </p:spPr>
        <p:txBody>
          <a:bodyPr>
            <a:normAutofit fontScale="90000"/>
          </a:bodyPr>
          <a:lstStyle/>
          <a:p>
            <a:r>
              <a:rPr lang="de-DE" sz="2700" b="1" i="1" dirty="0">
                <a:latin typeface="Arial" panose="020B0604020202020204" pitchFamily="34" charset="0"/>
                <a:cs typeface="Arial" panose="020B0604020202020204" pitchFamily="34" charset="0"/>
              </a:rPr>
              <a:t>Untere Mädchenschule 1912 </a:t>
            </a:r>
            <a:r>
              <a:rPr lang="de-DE" sz="2000" b="1" i="1" dirty="0">
                <a:latin typeface="Arial" panose="020B0604020202020204" pitchFamily="34" charset="0"/>
                <a:cs typeface="Arial" panose="020B0604020202020204" pitchFamily="34" charset="0"/>
              </a:rPr>
              <a:t>(Geburtsjahre 1904/1905/1906/1907)</a:t>
            </a:r>
            <a:br>
              <a:rPr lang="de-DE" sz="2000" dirty="0">
                <a:latin typeface="Arial" panose="020B0604020202020204" pitchFamily="34" charset="0"/>
                <a:cs typeface="Arial" panose="020B0604020202020204" pitchFamily="34" charset="0"/>
              </a:rPr>
            </a:br>
            <a:r>
              <a:rPr lang="de-DE" sz="2000" b="1" i="1" dirty="0">
                <a:latin typeface="Arial" panose="020B0604020202020204" pitchFamily="34" charset="0"/>
                <a:cs typeface="Arial" panose="020B0604020202020204" pitchFamily="34" charset="0"/>
              </a:rPr>
              <a:t>Ausschnitte</a:t>
            </a:r>
            <a:r>
              <a:rPr lang="de-DE" sz="2000" i="1" dirty="0">
                <a:latin typeface="Arial" panose="020B0604020202020204" pitchFamily="34" charset="0"/>
                <a:cs typeface="Arial" panose="020B0604020202020204" pitchFamily="34" charset="0"/>
              </a:rPr>
              <a:t> (obere Reihe, 3. von links):</a:t>
            </a:r>
            <a:r>
              <a:rPr lang="de-DE" sz="2000" b="1" i="1" dirty="0">
                <a:latin typeface="Arial" panose="020B0604020202020204" pitchFamily="34" charset="0"/>
                <a:cs typeface="Arial" panose="020B0604020202020204" pitchFamily="34" charset="0"/>
              </a:rPr>
              <a:t> Selma Mané</a:t>
            </a:r>
            <a:r>
              <a:rPr lang="de-DE" sz="2000" i="1" dirty="0">
                <a:latin typeface="Arial" panose="020B0604020202020204" pitchFamily="34" charset="0"/>
                <a:cs typeface="Arial" panose="020B0604020202020204" pitchFamily="34" charset="0"/>
              </a:rPr>
              <a:t>; </a:t>
            </a:r>
            <a:br>
              <a:rPr lang="de-DE" sz="2000" dirty="0">
                <a:latin typeface="Arial" panose="020B0604020202020204" pitchFamily="34" charset="0"/>
                <a:cs typeface="Arial" panose="020B0604020202020204" pitchFamily="34" charset="0"/>
              </a:rPr>
            </a:br>
            <a:r>
              <a:rPr lang="de-DE" sz="2000" i="1" dirty="0">
                <a:latin typeface="Arial" panose="020B0604020202020204" pitchFamily="34" charset="0"/>
                <a:cs typeface="Arial" panose="020B0604020202020204" pitchFamily="34" charset="0"/>
              </a:rPr>
              <a:t>und (untere Reihe, 6. von links): deren Schwester</a:t>
            </a:r>
            <a:r>
              <a:rPr lang="de-DE" sz="2000" b="1" i="1" dirty="0">
                <a:latin typeface="Arial" panose="020B0604020202020204" pitchFamily="34" charset="0"/>
                <a:cs typeface="Arial" panose="020B0604020202020204" pitchFamily="34" charset="0"/>
              </a:rPr>
              <a:t> Blanka Mané</a:t>
            </a:r>
            <a:br>
              <a:rPr lang="de-DE" sz="2000" dirty="0"/>
            </a:br>
            <a:r>
              <a:rPr lang="de-DE" sz="2000" b="1" i="1" dirty="0"/>
              <a:t> </a:t>
            </a:r>
            <a:br>
              <a:rPr lang="de-DE" sz="2000" dirty="0"/>
            </a:br>
            <a:endParaRPr lang="de-DE" sz="2000" dirty="0"/>
          </a:p>
        </p:txBody>
      </p:sp>
      <p:pic>
        <p:nvPicPr>
          <p:cNvPr id="6" name="Grafik 5">
            <a:extLst>
              <a:ext uri="{FF2B5EF4-FFF2-40B4-BE49-F238E27FC236}">
                <a16:creationId xmlns:a16="http://schemas.microsoft.com/office/drawing/2014/main" id="{279FAC04-5038-4338-A56F-D962AE07DDF1}"/>
              </a:ext>
            </a:extLst>
          </p:cNvPr>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44549" t="25779" r="49626" b="61190"/>
          <a:stretch/>
        </p:blipFill>
        <p:spPr bwMode="auto">
          <a:xfrm>
            <a:off x="1403648" y="5599430"/>
            <a:ext cx="930275" cy="1258570"/>
          </a:xfrm>
          <a:prstGeom prst="rect">
            <a:avLst/>
          </a:prstGeom>
          <a:ln>
            <a:noFill/>
          </a:ln>
          <a:extLst>
            <a:ext uri="{53640926-AAD7-44D8-BBD7-CCE9431645EC}">
              <a14:shadowObscured xmlns:a14="http://schemas.microsoft.com/office/drawing/2010/main"/>
            </a:ext>
          </a:extLst>
        </p:spPr>
      </p:pic>
      <p:pic>
        <p:nvPicPr>
          <p:cNvPr id="7" name="Grafik 6">
            <a:extLst>
              <a:ext uri="{FF2B5EF4-FFF2-40B4-BE49-F238E27FC236}">
                <a16:creationId xmlns:a16="http://schemas.microsoft.com/office/drawing/2014/main" id="{7167E392-9FD3-4833-AF21-313C95E7A644}"/>
              </a:ext>
            </a:extLst>
          </p:cNvPr>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0545" t="62323" r="42773" b="21813"/>
          <a:stretch/>
        </p:blipFill>
        <p:spPr bwMode="auto">
          <a:xfrm>
            <a:off x="5922984" y="5584348"/>
            <a:ext cx="887095" cy="1273175"/>
          </a:xfrm>
          <a:prstGeom prst="rect">
            <a:avLst/>
          </a:prstGeom>
          <a:ln>
            <a:noFill/>
          </a:ln>
          <a:extLst>
            <a:ext uri="{53640926-AAD7-44D8-BBD7-CCE9431645EC}">
              <a14:shadowObscured xmlns:a14="http://schemas.microsoft.com/office/drawing/2010/main"/>
            </a:ext>
          </a:extLst>
        </p:spPr>
      </p:pic>
      <p:pic>
        <p:nvPicPr>
          <p:cNvPr id="8" name="Inhaltsplatzhalter 7">
            <a:extLst>
              <a:ext uri="{FF2B5EF4-FFF2-40B4-BE49-F238E27FC236}">
                <a16:creationId xmlns:a16="http://schemas.microsoft.com/office/drawing/2014/main" id="{F54B3A38-9905-4798-BE61-9607117D5361}"/>
              </a:ext>
            </a:extLst>
          </p:cNvPr>
          <p:cNvPicPr>
            <a:picLocks noGrp="1" noChangeAspect="1"/>
          </p:cNvPicPr>
          <p:nvPr>
            <p:ph idx="1"/>
          </p:nvPr>
        </p:nvPicPr>
        <p:blipFill>
          <a:blip r:embed="rId4"/>
          <a:stretch>
            <a:fillRect/>
          </a:stretch>
        </p:blipFill>
        <p:spPr>
          <a:xfrm>
            <a:off x="251520" y="1304928"/>
            <a:ext cx="8342569" cy="4248144"/>
          </a:xfrm>
          <a:prstGeom prst="rect">
            <a:avLst/>
          </a:prstGeom>
        </p:spPr>
      </p:pic>
    </p:spTree>
    <p:extLst>
      <p:ext uri="{BB962C8B-B14F-4D97-AF65-F5344CB8AC3E}">
        <p14:creationId xmlns:p14="http://schemas.microsoft.com/office/powerpoint/2010/main" val="1622208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B5B57-0AC5-4F7E-A81D-EEC0D38FC62C}"/>
              </a:ext>
            </a:extLst>
          </p:cNvPr>
          <p:cNvSpPr>
            <a:spLocks noGrp="1"/>
          </p:cNvSpPr>
          <p:nvPr>
            <p:ph type="title"/>
          </p:nvPr>
        </p:nvSpPr>
        <p:spPr/>
        <p:txBody>
          <a:bodyPr>
            <a:normAutofit fontScale="90000"/>
          </a:bodyPr>
          <a:lstStyle/>
          <a:p>
            <a:br>
              <a:rPr lang="de-DE" sz="2700" b="1" i="1" dirty="0"/>
            </a:br>
            <a:r>
              <a:rPr lang="de-DE" sz="2700" b="1" i="1" dirty="0">
                <a:latin typeface="Arial" panose="020B0604020202020204" pitchFamily="34" charset="0"/>
                <a:cs typeface="Arial" panose="020B0604020202020204" pitchFamily="34" charset="0"/>
              </a:rPr>
              <a:t>Obere Mädchenschule 1919 (Geburtsjahre </a:t>
            </a:r>
            <a:r>
              <a:rPr lang="de-DE" sz="2200" b="1" i="1" dirty="0">
                <a:latin typeface="Arial" panose="020B0604020202020204" pitchFamily="34" charset="0"/>
                <a:cs typeface="Arial" panose="020B0604020202020204" pitchFamily="34" charset="0"/>
              </a:rPr>
              <a:t>1906/1907/1908/1909)</a:t>
            </a:r>
            <a:br>
              <a:rPr lang="de-DE" sz="2200" dirty="0">
                <a:latin typeface="Arial" panose="020B0604020202020204" pitchFamily="34" charset="0"/>
                <a:cs typeface="Arial" panose="020B0604020202020204" pitchFamily="34" charset="0"/>
              </a:rPr>
            </a:br>
            <a:r>
              <a:rPr lang="de-DE" sz="2200" b="1" i="1" dirty="0">
                <a:latin typeface="Arial" panose="020B0604020202020204" pitchFamily="34" charset="0"/>
                <a:cs typeface="Arial" panose="020B0604020202020204" pitchFamily="34" charset="0"/>
              </a:rPr>
              <a:t>Ausschnitt </a:t>
            </a:r>
            <a:r>
              <a:rPr lang="de-DE" sz="2200" i="1" dirty="0">
                <a:latin typeface="Arial" panose="020B0604020202020204" pitchFamily="34" charset="0"/>
                <a:cs typeface="Arial" panose="020B0604020202020204" pitchFamily="34" charset="0"/>
              </a:rPr>
              <a:t>(obere Reihe, 4. von links): </a:t>
            </a:r>
            <a:r>
              <a:rPr lang="de-DE" sz="2200" b="1" i="1" dirty="0">
                <a:latin typeface="Arial" panose="020B0604020202020204" pitchFamily="34" charset="0"/>
                <a:cs typeface="Arial" panose="020B0604020202020204" pitchFamily="34" charset="0"/>
              </a:rPr>
              <a:t>Helene Röthler</a:t>
            </a:r>
            <a:br>
              <a:rPr lang="de-DE" dirty="0"/>
            </a:br>
            <a:endParaRPr lang="de-DE" dirty="0"/>
          </a:p>
        </p:txBody>
      </p:sp>
      <p:pic>
        <p:nvPicPr>
          <p:cNvPr id="5" name="Grafik 4">
            <a:extLst>
              <a:ext uri="{FF2B5EF4-FFF2-40B4-BE49-F238E27FC236}">
                <a16:creationId xmlns:a16="http://schemas.microsoft.com/office/drawing/2014/main" id="{76173F92-4218-4B88-A74A-4F50FAD9E9AC}"/>
              </a:ext>
            </a:extLst>
          </p:cNvPr>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9218" t="20680" r="62758" b="65123"/>
          <a:stretch/>
        </p:blipFill>
        <p:spPr bwMode="auto">
          <a:xfrm>
            <a:off x="0" y="4365104"/>
            <a:ext cx="1327785" cy="1565910"/>
          </a:xfrm>
          <a:prstGeom prst="rect">
            <a:avLst/>
          </a:prstGeom>
          <a:ln>
            <a:noFill/>
          </a:ln>
          <a:extLst>
            <a:ext uri="{53640926-AAD7-44D8-BBD7-CCE9431645EC}">
              <a14:shadowObscured xmlns:a14="http://schemas.microsoft.com/office/drawing/2010/main"/>
            </a:ext>
          </a:extLst>
        </p:spPr>
      </p:pic>
      <p:pic>
        <p:nvPicPr>
          <p:cNvPr id="7" name="Inhaltsplatzhalter 6">
            <a:extLst>
              <a:ext uri="{FF2B5EF4-FFF2-40B4-BE49-F238E27FC236}">
                <a16:creationId xmlns:a16="http://schemas.microsoft.com/office/drawing/2014/main" id="{5C308FF9-2887-4D33-A29A-9E2D84D7DDBE}"/>
              </a:ext>
            </a:extLst>
          </p:cNvPr>
          <p:cNvPicPr>
            <a:picLocks noGrp="1" noChangeAspect="1"/>
          </p:cNvPicPr>
          <p:nvPr>
            <p:ph idx="1"/>
          </p:nvPr>
        </p:nvPicPr>
        <p:blipFill>
          <a:blip r:embed="rId4"/>
          <a:stretch>
            <a:fillRect/>
          </a:stretch>
        </p:blipFill>
        <p:spPr>
          <a:xfrm>
            <a:off x="1475656" y="1850511"/>
            <a:ext cx="7508598" cy="4080503"/>
          </a:xfrm>
          <a:prstGeom prst="rect">
            <a:avLst/>
          </a:prstGeom>
        </p:spPr>
      </p:pic>
    </p:spTree>
    <p:extLst>
      <p:ext uri="{BB962C8B-B14F-4D97-AF65-F5344CB8AC3E}">
        <p14:creationId xmlns:p14="http://schemas.microsoft.com/office/powerpoint/2010/main" val="1417715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A282DB-CEA1-47B5-8FB2-B8B02DCB3C79}"/>
              </a:ext>
            </a:extLst>
          </p:cNvPr>
          <p:cNvSpPr>
            <a:spLocks noGrp="1"/>
          </p:cNvSpPr>
          <p:nvPr>
            <p:ph type="title"/>
          </p:nvPr>
        </p:nvSpPr>
        <p:spPr/>
        <p:txBody>
          <a:bodyPr>
            <a:normAutofit fontScale="90000"/>
          </a:bodyPr>
          <a:lstStyle/>
          <a:p>
            <a:br>
              <a:rPr lang="de-DE" sz="2700" b="1" i="1" dirty="0"/>
            </a:br>
            <a:r>
              <a:rPr lang="de-DE" sz="2700" b="1" i="1" dirty="0">
                <a:latin typeface="Arial" panose="020B0604020202020204" pitchFamily="34" charset="0"/>
                <a:cs typeface="Arial" panose="020B0604020202020204" pitchFamily="34" charset="0"/>
              </a:rPr>
              <a:t>Knabenklasse 1931 (Geburtsjahre 1921/1922)</a:t>
            </a:r>
            <a:br>
              <a:rPr lang="de-DE" sz="2700" dirty="0">
                <a:latin typeface="Arial" panose="020B0604020202020204" pitchFamily="34" charset="0"/>
                <a:cs typeface="Arial" panose="020B0604020202020204" pitchFamily="34" charset="0"/>
              </a:rPr>
            </a:br>
            <a:r>
              <a:rPr lang="de-DE" sz="2700" b="1" i="1" dirty="0">
                <a:latin typeface="Arial" panose="020B0604020202020204" pitchFamily="34" charset="0"/>
                <a:cs typeface="Arial" panose="020B0604020202020204" pitchFamily="34" charset="0"/>
              </a:rPr>
              <a:t>Ausschnitt </a:t>
            </a:r>
            <a:r>
              <a:rPr lang="de-DE" sz="2700" i="1" dirty="0">
                <a:latin typeface="Arial" panose="020B0604020202020204" pitchFamily="34" charset="0"/>
                <a:cs typeface="Arial" panose="020B0604020202020204" pitchFamily="34" charset="0"/>
              </a:rPr>
              <a:t>(2. Reihe von unten, 1. von links): </a:t>
            </a:r>
            <a:r>
              <a:rPr lang="de-DE" sz="2700" b="1" i="1" dirty="0">
                <a:latin typeface="Arial" panose="020B0604020202020204" pitchFamily="34" charset="0"/>
                <a:cs typeface="Arial" panose="020B0604020202020204" pitchFamily="34" charset="0"/>
              </a:rPr>
              <a:t>Siegfried Röthler</a:t>
            </a:r>
            <a:br>
              <a:rPr lang="de-DE" dirty="0"/>
            </a:br>
            <a:endParaRPr lang="de-DE" dirty="0"/>
          </a:p>
        </p:txBody>
      </p:sp>
      <p:pic>
        <p:nvPicPr>
          <p:cNvPr id="6" name="Inhaltsplatzhalter 5">
            <a:extLst>
              <a:ext uri="{FF2B5EF4-FFF2-40B4-BE49-F238E27FC236}">
                <a16:creationId xmlns:a16="http://schemas.microsoft.com/office/drawing/2014/main" id="{7A266989-5BB4-4EE0-8B88-D9597DA7695F}"/>
              </a:ext>
            </a:extLst>
          </p:cNvPr>
          <p:cNvPicPr>
            <a:picLocks noGrp="1"/>
          </p:cNvPicPr>
          <p:nvPr>
            <p:ph idx="1"/>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656" t="5730" r="4704" b="6888"/>
          <a:stretch/>
        </p:blipFill>
        <p:spPr bwMode="auto">
          <a:xfrm>
            <a:off x="1475656" y="1233592"/>
            <a:ext cx="7416824" cy="4859704"/>
          </a:xfrm>
          <a:prstGeom prst="rect">
            <a:avLst/>
          </a:prstGeom>
          <a:ln>
            <a:noFill/>
          </a:ln>
          <a:extLst>
            <a:ext uri="{53640926-AAD7-44D8-BBD7-CCE9431645EC}">
              <a14:shadowObscured xmlns:a14="http://schemas.microsoft.com/office/drawing/2010/main"/>
            </a:ext>
          </a:extLst>
        </p:spPr>
      </p:pic>
      <p:pic>
        <p:nvPicPr>
          <p:cNvPr id="7" name="Grafik 6">
            <a:extLst>
              <a:ext uri="{FF2B5EF4-FFF2-40B4-BE49-F238E27FC236}">
                <a16:creationId xmlns:a16="http://schemas.microsoft.com/office/drawing/2014/main" id="{E02AF0A2-513D-478A-85B7-09ABC8B7397F}"/>
              </a:ext>
            </a:extLst>
          </p:cNvPr>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l="11267" t="29356" r="80241" b="56086"/>
          <a:stretch/>
        </p:blipFill>
        <p:spPr bwMode="auto">
          <a:xfrm>
            <a:off x="393616" y="4581128"/>
            <a:ext cx="1082040" cy="12687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88656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BBA1D4-7CDE-4DD8-B61C-B9506CFF376E}"/>
              </a:ext>
            </a:extLst>
          </p:cNvPr>
          <p:cNvSpPr>
            <a:spLocks noGrp="1"/>
          </p:cNvSpPr>
          <p:nvPr>
            <p:ph type="title"/>
          </p:nvPr>
        </p:nvSpPr>
        <p:spPr>
          <a:xfrm>
            <a:off x="683568" y="1028700"/>
            <a:ext cx="8019362" cy="45719"/>
          </a:xfrm>
        </p:spPr>
        <p:txBody>
          <a:bodyPr>
            <a:normAutofit fontScale="90000"/>
          </a:bodyPr>
          <a:lstStyle/>
          <a:p>
            <a:pPr>
              <a:tabLst>
                <a:tab pos="361950" algn="l"/>
              </a:tabLst>
            </a:pPr>
            <a:r>
              <a:rPr lang="de-DE" sz="2700" b="1" i="1" dirty="0">
                <a:latin typeface="Arial" panose="020B0604020202020204" pitchFamily="34" charset="0"/>
                <a:cs typeface="Arial" panose="020B0604020202020204" pitchFamily="34" charset="0"/>
              </a:rPr>
              <a:t>Knabenklasse 1931 (Geburtsjahre 1922/1923)</a:t>
            </a:r>
            <a:br>
              <a:rPr lang="de-DE" sz="2200" dirty="0">
                <a:latin typeface="Arial" panose="020B0604020202020204" pitchFamily="34" charset="0"/>
                <a:cs typeface="Arial" panose="020B0604020202020204" pitchFamily="34" charset="0"/>
              </a:rPr>
            </a:br>
            <a:r>
              <a:rPr lang="de-DE" sz="2200" b="1" i="1" dirty="0">
                <a:latin typeface="Arial" panose="020B0604020202020204" pitchFamily="34" charset="0"/>
                <a:cs typeface="Arial" panose="020B0604020202020204" pitchFamily="34" charset="0"/>
              </a:rPr>
              <a:t>Ausschnitt </a:t>
            </a:r>
            <a:r>
              <a:rPr lang="de-DE" sz="2200" i="1" dirty="0">
                <a:latin typeface="Arial" panose="020B0604020202020204" pitchFamily="34" charset="0"/>
                <a:cs typeface="Arial" panose="020B0604020202020204" pitchFamily="34" charset="0"/>
              </a:rPr>
              <a:t>(oberste Reihe, 1. von rechts): </a:t>
            </a:r>
            <a:r>
              <a:rPr lang="de-DE" sz="2200" b="1" i="1" dirty="0">
                <a:latin typeface="Arial" panose="020B0604020202020204" pitchFamily="34" charset="0"/>
                <a:cs typeface="Arial" panose="020B0604020202020204" pitchFamily="34" charset="0"/>
              </a:rPr>
              <a:t>Werner Löb</a:t>
            </a:r>
            <a:br>
              <a:rPr lang="de-DE" dirty="0"/>
            </a:br>
            <a:endParaRPr lang="de-DE" dirty="0"/>
          </a:p>
        </p:txBody>
      </p:sp>
      <p:pic>
        <p:nvPicPr>
          <p:cNvPr id="4" name="Inhaltsplatzhalter 3">
            <a:extLst>
              <a:ext uri="{FF2B5EF4-FFF2-40B4-BE49-F238E27FC236}">
                <a16:creationId xmlns:a16="http://schemas.microsoft.com/office/drawing/2014/main" id="{0CAE9533-57A2-471B-84DF-E87D89247E54}"/>
              </a:ext>
            </a:extLst>
          </p:cNvPr>
          <p:cNvPicPr>
            <a:picLocks noGrp="1"/>
          </p:cNvPicPr>
          <p:nvPr>
            <p:ph idx="1"/>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804" t="4516" r="2413" b="4815"/>
          <a:stretch/>
        </p:blipFill>
        <p:spPr bwMode="auto">
          <a:xfrm>
            <a:off x="251520" y="1412776"/>
            <a:ext cx="7128792" cy="5256584"/>
          </a:xfrm>
          <a:prstGeom prst="rect">
            <a:avLst/>
          </a:prstGeom>
          <a:ln>
            <a:noFill/>
          </a:ln>
          <a:extLst>
            <a:ext uri="{53640926-AAD7-44D8-BBD7-CCE9431645EC}">
              <a14:shadowObscured xmlns:a14="http://schemas.microsoft.com/office/drawing/2010/main"/>
            </a:ext>
          </a:extLst>
        </p:spPr>
      </p:pic>
      <p:pic>
        <p:nvPicPr>
          <p:cNvPr id="5" name="Grafik 4">
            <a:extLst>
              <a:ext uri="{FF2B5EF4-FFF2-40B4-BE49-F238E27FC236}">
                <a16:creationId xmlns:a16="http://schemas.microsoft.com/office/drawing/2014/main" id="{9C64F1BB-5D08-4B6D-9DBF-BAA34F2F5F55}"/>
              </a:ext>
            </a:extLst>
          </p:cNvPr>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74074" t="25778" r="19444" b="64745"/>
          <a:stretch>
            <a:fillRect/>
          </a:stretch>
        </p:blipFill>
        <p:spPr bwMode="auto">
          <a:xfrm>
            <a:off x="7600116" y="3068960"/>
            <a:ext cx="1182370" cy="1207135"/>
          </a:xfrm>
          <a:prstGeom prst="rect">
            <a:avLst/>
          </a:prstGeom>
          <a:noFill/>
          <a:ln>
            <a:noFill/>
          </a:ln>
        </p:spPr>
      </p:pic>
    </p:spTree>
    <p:extLst>
      <p:ext uri="{BB962C8B-B14F-4D97-AF65-F5344CB8AC3E}">
        <p14:creationId xmlns:p14="http://schemas.microsoft.com/office/powerpoint/2010/main" val="3701100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E9E563-EB0E-459D-ADE0-C98217CD7132}"/>
              </a:ext>
            </a:extLst>
          </p:cNvPr>
          <p:cNvSpPr>
            <a:spLocks noGrp="1"/>
          </p:cNvSpPr>
          <p:nvPr>
            <p:ph type="title"/>
          </p:nvPr>
        </p:nvSpPr>
        <p:spPr/>
        <p:txBody>
          <a:bodyPr>
            <a:normAutofit fontScale="90000"/>
          </a:bodyPr>
          <a:lstStyle/>
          <a:p>
            <a:br>
              <a:rPr lang="de-DE" sz="2200" b="1" i="1" dirty="0"/>
            </a:br>
            <a:r>
              <a:rPr lang="de-DE" sz="2700" b="1" i="1" dirty="0">
                <a:latin typeface="Arial" panose="020B0604020202020204" pitchFamily="34" charset="0"/>
                <a:cs typeface="Arial" panose="020B0604020202020204" pitchFamily="34" charset="0"/>
              </a:rPr>
              <a:t>1. Klasse 1934 (Geburtsjahre 1927/1928)</a:t>
            </a:r>
            <a:br>
              <a:rPr lang="de-DE" sz="2700" dirty="0">
                <a:latin typeface="Arial" panose="020B0604020202020204" pitchFamily="34" charset="0"/>
                <a:cs typeface="Arial" panose="020B0604020202020204" pitchFamily="34" charset="0"/>
              </a:rPr>
            </a:br>
            <a:r>
              <a:rPr lang="de-DE" sz="2200" b="1" i="1" dirty="0">
                <a:latin typeface="Arial" panose="020B0604020202020204" pitchFamily="34" charset="0"/>
                <a:cs typeface="Arial" panose="020B0604020202020204" pitchFamily="34" charset="0"/>
              </a:rPr>
              <a:t>Ausschnitt </a:t>
            </a:r>
            <a:r>
              <a:rPr lang="de-DE" sz="2200" i="1" dirty="0">
                <a:latin typeface="Arial" panose="020B0604020202020204" pitchFamily="34" charset="0"/>
                <a:cs typeface="Arial" panose="020B0604020202020204" pitchFamily="34" charset="0"/>
              </a:rPr>
              <a:t>(2. Reihe von oben, ganz rechts):</a:t>
            </a:r>
            <a:r>
              <a:rPr lang="de-DE" sz="2200" b="1" i="1" dirty="0">
                <a:latin typeface="Arial" panose="020B0604020202020204" pitchFamily="34" charset="0"/>
                <a:cs typeface="Arial" panose="020B0604020202020204" pitchFamily="34" charset="0"/>
              </a:rPr>
              <a:t> Beate Pineles</a:t>
            </a:r>
            <a:br>
              <a:rPr lang="de-DE" dirty="0"/>
            </a:br>
            <a:endParaRPr lang="de-DE" dirty="0"/>
          </a:p>
        </p:txBody>
      </p:sp>
      <p:pic>
        <p:nvPicPr>
          <p:cNvPr id="6" name="Inhaltsplatzhalter 5">
            <a:extLst>
              <a:ext uri="{FF2B5EF4-FFF2-40B4-BE49-F238E27FC236}">
                <a16:creationId xmlns:a16="http://schemas.microsoft.com/office/drawing/2014/main" id="{12BF2FE8-5338-4DDA-9411-6CEAD7EBE58E}"/>
              </a:ext>
            </a:extLst>
          </p:cNvPr>
          <p:cNvPicPr>
            <a:picLocks noGrp="1" noChangeAspect="1"/>
          </p:cNvPicPr>
          <p:nvPr>
            <p:ph idx="1"/>
          </p:nvPr>
        </p:nvPicPr>
        <p:blipFill>
          <a:blip r:embed="rId2"/>
          <a:stretch>
            <a:fillRect/>
          </a:stretch>
        </p:blipFill>
        <p:spPr>
          <a:xfrm>
            <a:off x="222899" y="1417638"/>
            <a:ext cx="7674801" cy="4315618"/>
          </a:xfrm>
          <a:prstGeom prst="rect">
            <a:avLst/>
          </a:prstGeom>
        </p:spPr>
      </p:pic>
      <p:pic>
        <p:nvPicPr>
          <p:cNvPr id="5" name="Grafik 4">
            <a:extLst>
              <a:ext uri="{FF2B5EF4-FFF2-40B4-BE49-F238E27FC236}">
                <a16:creationId xmlns:a16="http://schemas.microsoft.com/office/drawing/2014/main" id="{6E7A7A0D-0FCA-43FC-81EF-E69928629E50}"/>
              </a:ext>
            </a:extLst>
          </p:cNvPr>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l="88686" t="35075" r="1523" b="38562"/>
          <a:stretch>
            <a:fillRect/>
          </a:stretch>
        </p:blipFill>
        <p:spPr bwMode="auto">
          <a:xfrm>
            <a:off x="8018531" y="3685768"/>
            <a:ext cx="927100" cy="1615440"/>
          </a:xfrm>
          <a:prstGeom prst="rect">
            <a:avLst/>
          </a:prstGeom>
          <a:noFill/>
          <a:ln>
            <a:noFill/>
          </a:ln>
        </p:spPr>
      </p:pic>
    </p:spTree>
    <p:extLst>
      <p:ext uri="{BB962C8B-B14F-4D97-AF65-F5344CB8AC3E}">
        <p14:creationId xmlns:p14="http://schemas.microsoft.com/office/powerpoint/2010/main" val="823598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8A11B9-0706-4825-9B68-54D119A3617C}"/>
              </a:ext>
            </a:extLst>
          </p:cNvPr>
          <p:cNvSpPr>
            <a:spLocks noGrp="1"/>
          </p:cNvSpPr>
          <p:nvPr>
            <p:ph type="title"/>
          </p:nvPr>
        </p:nvSpPr>
        <p:spPr/>
        <p:txBody>
          <a:bodyPr>
            <a:normAutofit/>
          </a:bodyPr>
          <a:lstStyle/>
          <a:p>
            <a:r>
              <a:rPr lang="de-DE" sz="2800" dirty="0">
                <a:latin typeface="Arial" panose="020B0604020202020204" pitchFamily="34" charset="0"/>
                <a:cs typeface="Arial" panose="020B0604020202020204" pitchFamily="34" charset="0"/>
              </a:rPr>
              <a:t>1907, u. a. </a:t>
            </a:r>
            <a:r>
              <a:rPr lang="de-DE" sz="2800" b="1" dirty="0">
                <a:latin typeface="Arial" panose="020B0604020202020204" pitchFamily="34" charset="0"/>
                <a:cs typeface="Arial" panose="020B0604020202020204" pitchFamily="34" charset="0"/>
              </a:rPr>
              <a:t>Hornist Abraham Mané</a:t>
            </a:r>
          </a:p>
        </p:txBody>
      </p:sp>
      <p:pic>
        <p:nvPicPr>
          <p:cNvPr id="4" name="Inhaltsplatzhalter 3">
            <a:extLst>
              <a:ext uri="{FF2B5EF4-FFF2-40B4-BE49-F238E27FC236}">
                <a16:creationId xmlns:a16="http://schemas.microsoft.com/office/drawing/2014/main" id="{46655384-0A8D-4F3E-BBCA-239A2CD7F2F2}"/>
              </a:ext>
            </a:extLst>
          </p:cNvPr>
          <p:cNvPicPr>
            <a:picLocks noGrp="1" noChangeAspect="1"/>
          </p:cNvPicPr>
          <p:nvPr>
            <p:ph idx="1"/>
          </p:nvPr>
        </p:nvPicPr>
        <p:blipFill>
          <a:blip r:embed="rId2"/>
          <a:stretch>
            <a:fillRect/>
          </a:stretch>
        </p:blipFill>
        <p:spPr>
          <a:xfrm>
            <a:off x="685101" y="1417638"/>
            <a:ext cx="8149273" cy="4675657"/>
          </a:xfrm>
          <a:prstGeom prst="rect">
            <a:avLst/>
          </a:prstGeom>
        </p:spPr>
      </p:pic>
    </p:spTree>
    <p:extLst>
      <p:ext uri="{BB962C8B-B14F-4D97-AF65-F5344CB8AC3E}">
        <p14:creationId xmlns:p14="http://schemas.microsoft.com/office/powerpoint/2010/main" val="317454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041AC-11B8-48F0-898F-6C51D73EA10B}"/>
              </a:ext>
            </a:extLst>
          </p:cNvPr>
          <p:cNvSpPr>
            <a:spLocks noGrp="1"/>
          </p:cNvSpPr>
          <p:nvPr>
            <p:ph type="title"/>
          </p:nvPr>
        </p:nvSpPr>
        <p:spPr>
          <a:xfrm>
            <a:off x="453388" y="1028700"/>
            <a:ext cx="8229600" cy="1143000"/>
          </a:xfrm>
        </p:spPr>
        <p:txBody>
          <a:bodyPr>
            <a:normAutofit fontScale="90000"/>
          </a:bodyPr>
          <a:lstStyle/>
          <a:p>
            <a:r>
              <a:rPr lang="de-DE" sz="2700" b="1" i="1" dirty="0" err="1">
                <a:latin typeface="Arial" panose="020B0604020202020204" pitchFamily="34" charset="0"/>
                <a:cs typeface="Arial" panose="020B0604020202020204" pitchFamily="34" charset="0"/>
              </a:rPr>
              <a:t>Geinsheimer</a:t>
            </a:r>
            <a:r>
              <a:rPr lang="de-DE" sz="2700" b="1" i="1" dirty="0">
                <a:latin typeface="Arial" panose="020B0604020202020204" pitchFamily="34" charset="0"/>
                <a:cs typeface="Arial" panose="020B0604020202020204" pitchFamily="34" charset="0"/>
              </a:rPr>
              <a:t> „</a:t>
            </a:r>
            <a:r>
              <a:rPr lang="de-DE" sz="2700" b="1" i="1" dirty="0" err="1">
                <a:latin typeface="Arial" panose="020B0604020202020204" pitchFamily="34" charset="0"/>
                <a:cs typeface="Arial" panose="020B0604020202020204" pitchFamily="34" charset="0"/>
              </a:rPr>
              <a:t>Konskri</a:t>
            </a:r>
            <a:r>
              <a:rPr lang="de-DE" sz="2700" b="1" i="1" dirty="0">
                <a:latin typeface="Arial" panose="020B0604020202020204" pitchFamily="34" charset="0"/>
                <a:cs typeface="Arial" panose="020B0604020202020204" pitchFamily="34" charset="0"/>
              </a:rPr>
              <a:t>“ (Gemusterte) Geburtsjahrgang 1900</a:t>
            </a:r>
            <a:br>
              <a:rPr lang="de-DE" sz="2700" dirty="0">
                <a:latin typeface="Arial" panose="020B0604020202020204" pitchFamily="34" charset="0"/>
                <a:cs typeface="Arial" panose="020B0604020202020204" pitchFamily="34" charset="0"/>
              </a:rPr>
            </a:br>
            <a:r>
              <a:rPr lang="de-DE" sz="2200" b="1" i="1" dirty="0">
                <a:latin typeface="Arial" panose="020B0604020202020204" pitchFamily="34" charset="0"/>
                <a:cs typeface="Arial" panose="020B0604020202020204" pitchFamily="34" charset="0"/>
              </a:rPr>
              <a:t>Ausschnitt</a:t>
            </a:r>
            <a:r>
              <a:rPr lang="de-DE" sz="2200" i="1" dirty="0">
                <a:latin typeface="Arial" panose="020B0604020202020204" pitchFamily="34" charset="0"/>
                <a:cs typeface="Arial" panose="020B0604020202020204" pitchFamily="34" charset="0"/>
              </a:rPr>
              <a:t> (obere Reihe ganz rechts): </a:t>
            </a:r>
            <a:r>
              <a:rPr lang="de-DE" sz="2200" b="1" i="1" dirty="0">
                <a:latin typeface="Arial" panose="020B0604020202020204" pitchFamily="34" charset="0"/>
                <a:cs typeface="Arial" panose="020B0604020202020204" pitchFamily="34" charset="0"/>
              </a:rPr>
              <a:t>Eugen Mané</a:t>
            </a:r>
            <a:br>
              <a:rPr lang="de-DE" sz="2200" b="1" i="1" dirty="0"/>
            </a:br>
            <a:br>
              <a:rPr lang="de-DE" dirty="0"/>
            </a:br>
            <a:r>
              <a:rPr lang="de-DE" i="1" dirty="0"/>
              <a:t> </a:t>
            </a:r>
            <a:br>
              <a:rPr lang="de-DE" dirty="0"/>
            </a:br>
            <a:endParaRPr lang="de-DE" dirty="0"/>
          </a:p>
        </p:txBody>
      </p:sp>
      <p:pic>
        <p:nvPicPr>
          <p:cNvPr id="4" name="Inhaltsplatzhalter 3">
            <a:extLst>
              <a:ext uri="{FF2B5EF4-FFF2-40B4-BE49-F238E27FC236}">
                <a16:creationId xmlns:a16="http://schemas.microsoft.com/office/drawing/2014/main" id="{A5594F82-4CC2-4B2B-9749-764AC94C12E1}"/>
              </a:ext>
            </a:extLst>
          </p:cNvPr>
          <p:cNvPicPr>
            <a:picLocks noGrp="1"/>
          </p:cNvPicPr>
          <p:nvPr>
            <p:ph idx="1"/>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3528" y="1484784"/>
            <a:ext cx="6984776" cy="4680520"/>
          </a:xfrm>
          <a:prstGeom prst="rect">
            <a:avLst/>
          </a:prstGeom>
          <a:noFill/>
          <a:ln>
            <a:noFill/>
          </a:ln>
        </p:spPr>
      </p:pic>
      <p:pic>
        <p:nvPicPr>
          <p:cNvPr id="5" name="Grafik 4">
            <a:extLst>
              <a:ext uri="{FF2B5EF4-FFF2-40B4-BE49-F238E27FC236}">
                <a16:creationId xmlns:a16="http://schemas.microsoft.com/office/drawing/2014/main" id="{E7EDF4E6-48FB-4D9E-A56A-12E354AE5E4E}"/>
              </a:ext>
            </a:extLst>
          </p:cNvPr>
          <p:cNvPicPr/>
          <p:nvPr/>
        </p:nvPicPr>
        <p:blipFill rotWithShape="1">
          <a:blip r:embed="rId4" cstate="print">
            <a:duotone>
              <a:prstClr val="black"/>
              <a:srgbClr val="D9C3A5">
                <a:tint val="50000"/>
                <a:satMod val="180000"/>
              </a:srgbClr>
            </a:duotone>
            <a:extLst>
              <a:ext uri="{28A0092B-C50C-407E-A947-70E740481C1C}">
                <a14:useLocalDpi xmlns:a14="http://schemas.microsoft.com/office/drawing/2010/main" val="0"/>
              </a:ext>
            </a:extLst>
          </a:blip>
          <a:srcRect l="80556" t="2350" r="2454" b="68508"/>
          <a:stretch/>
        </p:blipFill>
        <p:spPr bwMode="auto">
          <a:xfrm>
            <a:off x="7579993" y="1844824"/>
            <a:ext cx="1102995" cy="12350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1764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355985-8EC0-455A-B34D-81B1107B99AD}"/>
              </a:ext>
            </a:extLst>
          </p:cNvPr>
          <p:cNvSpPr>
            <a:spLocks noGrp="1"/>
          </p:cNvSpPr>
          <p:nvPr>
            <p:ph type="title"/>
          </p:nvPr>
        </p:nvSpPr>
        <p:spPr/>
        <p:txBody>
          <a:bodyPr>
            <a:normAutofit/>
          </a:bodyPr>
          <a:lstStyle/>
          <a:p>
            <a:r>
              <a:rPr lang="de-DE" sz="2400" b="1" dirty="0">
                <a:latin typeface="Arial" panose="020B0604020202020204" pitchFamily="34" charset="0"/>
                <a:cs typeface="Arial" panose="020B0604020202020204" pitchFamily="34" charset="0"/>
              </a:rPr>
              <a:t>Ludwig </a:t>
            </a:r>
            <a:r>
              <a:rPr lang="de-DE" sz="2400" b="1" dirty="0" err="1">
                <a:latin typeface="Arial" panose="020B0604020202020204" pitchFamily="34" charset="0"/>
                <a:cs typeface="Arial" panose="020B0604020202020204" pitchFamily="34" charset="0"/>
              </a:rPr>
              <a:t>Mané</a:t>
            </a:r>
            <a:r>
              <a:rPr lang="de-DE" sz="2400" b="1" dirty="0">
                <a:latin typeface="Arial" panose="020B0604020202020204" pitchFamily="34" charset="0"/>
                <a:cs typeface="Arial" panose="020B0604020202020204" pitchFamily="34" charset="0"/>
              </a:rPr>
              <a:t> </a:t>
            </a:r>
            <a:r>
              <a:rPr lang="de-DE" sz="2000" dirty="0">
                <a:latin typeface="Arial" panose="020B0604020202020204" pitchFamily="34" charset="0"/>
                <a:cs typeface="Arial" panose="020B0604020202020204" pitchFamily="34" charset="0"/>
              </a:rPr>
              <a:t>wurde mit dem Eisernen Kreuz ausgezeichnet, wie auf dem Bild zu sehen (links), zusammen mit </a:t>
            </a:r>
            <a:r>
              <a:rPr lang="de-DE" sz="2400" b="1" dirty="0">
                <a:latin typeface="Arial" panose="020B0604020202020204" pitchFamily="34" charset="0"/>
                <a:cs typeface="Arial" panose="020B0604020202020204" pitchFamily="34" charset="0"/>
              </a:rPr>
              <a:t>Artur Stadler </a:t>
            </a:r>
            <a:r>
              <a:rPr lang="de-DE" sz="2000" dirty="0">
                <a:latin typeface="Arial" panose="020B0604020202020204" pitchFamily="34" charset="0"/>
                <a:cs typeface="Arial" panose="020B0604020202020204" pitchFamily="34" charset="0"/>
              </a:rPr>
              <a:t>(rechts) </a:t>
            </a:r>
          </a:p>
        </p:txBody>
      </p:sp>
      <p:pic>
        <p:nvPicPr>
          <p:cNvPr id="4" name="Grafik 3">
            <a:extLst>
              <a:ext uri="{FF2B5EF4-FFF2-40B4-BE49-F238E27FC236}">
                <a16:creationId xmlns:a16="http://schemas.microsoft.com/office/drawing/2014/main" id="{CA3A1CF7-D657-4980-9C47-438DD9AC289C}"/>
              </a:ext>
            </a:extLst>
          </p:cNvPr>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99792" y="1268760"/>
            <a:ext cx="3816424" cy="5400600"/>
          </a:xfrm>
          <a:prstGeom prst="rect">
            <a:avLst/>
          </a:prstGeom>
        </p:spPr>
      </p:pic>
    </p:spTree>
    <p:extLst>
      <p:ext uri="{BB962C8B-B14F-4D97-AF65-F5344CB8AC3E}">
        <p14:creationId xmlns:p14="http://schemas.microsoft.com/office/powerpoint/2010/main" val="3288629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297AC9-D046-4B7A-9565-29FD6FB817BB}"/>
              </a:ext>
            </a:extLst>
          </p:cNvPr>
          <p:cNvSpPr>
            <a:spLocks noGrp="1"/>
          </p:cNvSpPr>
          <p:nvPr>
            <p:ph type="title"/>
          </p:nvPr>
        </p:nvSpPr>
        <p:spPr/>
        <p:txBody>
          <a:bodyPr>
            <a:noAutofit/>
          </a:bodyPr>
          <a:lstStyle/>
          <a:p>
            <a:r>
              <a:rPr lang="de-DE" sz="2400" b="1" i="1" dirty="0">
                <a:latin typeface="Arial" panose="020B0604020202020204" pitchFamily="34" charset="0"/>
                <a:cs typeface="Arial" panose="020B0604020202020204" pitchFamily="34" charset="0"/>
              </a:rPr>
              <a:t>Meno</a:t>
            </a:r>
            <a:r>
              <a:rPr lang="de-DE" sz="2400" b="1" i="1" dirty="0"/>
              <a:t>ra, siebenarmiger Leuchte</a:t>
            </a:r>
            <a:r>
              <a:rPr lang="de-DE" sz="2400" i="1" dirty="0"/>
              <a:t>r</a:t>
            </a:r>
            <a:br>
              <a:rPr lang="de-DE" sz="2400" b="1" i="1" dirty="0"/>
            </a:br>
            <a:endParaRPr lang="de-DE" sz="2400" i="1" dirty="0"/>
          </a:p>
        </p:txBody>
      </p:sp>
      <p:pic>
        <p:nvPicPr>
          <p:cNvPr id="4" name="Inhaltsplatzhalter 5">
            <a:extLst>
              <a:ext uri="{FF2B5EF4-FFF2-40B4-BE49-F238E27FC236}">
                <a16:creationId xmlns:a16="http://schemas.microsoft.com/office/drawing/2014/main" id="{5F19C6D9-566F-483F-A3D6-3E88C153F240}"/>
              </a:ext>
            </a:extLst>
          </p:cNvPr>
          <p:cNvPicPr>
            <a:picLocks noGrp="1"/>
          </p:cNvPicPr>
          <p:nvPr>
            <p:ph idx="1"/>
          </p:nvPr>
        </p:nvPicPr>
        <p:blipFill rotWithShape="1">
          <a:blip r:embed="rId3">
            <a:extLst>
              <a:ext uri="{28A0092B-C50C-407E-A947-70E740481C1C}">
                <a14:useLocalDpi xmlns:a14="http://schemas.microsoft.com/office/drawing/2010/main" val="0"/>
              </a:ext>
            </a:extLst>
          </a:blip>
          <a:srcRect r="-40" b="1967"/>
          <a:stretch/>
        </p:blipFill>
        <p:spPr bwMode="auto">
          <a:xfrm>
            <a:off x="2411759" y="1295581"/>
            <a:ext cx="4320481" cy="52877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1787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8C0696-002C-4661-955E-7E7F7ECFDC5F}"/>
              </a:ext>
            </a:extLst>
          </p:cNvPr>
          <p:cNvSpPr>
            <a:spLocks noGrp="1"/>
          </p:cNvSpPr>
          <p:nvPr>
            <p:ph type="title"/>
          </p:nvPr>
        </p:nvSpPr>
        <p:spPr/>
        <p:txBody>
          <a:bodyPr>
            <a:normAutofit fontScale="90000"/>
          </a:bodyPr>
          <a:lstStyle/>
          <a:p>
            <a:r>
              <a:rPr lang="de-DE" dirty="0"/>
              <a:t> </a:t>
            </a:r>
            <a:br>
              <a:rPr lang="de-DE" dirty="0"/>
            </a:br>
            <a:r>
              <a:rPr lang="de-DE" sz="2700" b="1" i="1" dirty="0">
                <a:latin typeface="Arial" panose="020B0604020202020204" pitchFamily="34" charset="0"/>
                <a:cs typeface="Arial" panose="020B0604020202020204" pitchFamily="34" charset="0"/>
              </a:rPr>
              <a:t>Spieler der 1. Mannschaft des SVG, 1924</a:t>
            </a:r>
            <a:r>
              <a:rPr lang="de-DE" sz="2700" i="1" dirty="0">
                <a:latin typeface="Arial" panose="020B0604020202020204" pitchFamily="34" charset="0"/>
                <a:cs typeface="Arial" panose="020B0604020202020204" pitchFamily="34" charset="0"/>
              </a:rPr>
              <a:t> </a:t>
            </a:r>
            <a:br>
              <a:rPr lang="de-DE" sz="2700" i="1" dirty="0">
                <a:latin typeface="Arial" panose="020B0604020202020204" pitchFamily="34" charset="0"/>
                <a:cs typeface="Arial" panose="020B0604020202020204" pitchFamily="34" charset="0"/>
              </a:rPr>
            </a:br>
            <a:r>
              <a:rPr lang="de-DE" sz="2700" b="1" i="1" dirty="0">
                <a:latin typeface="Arial" panose="020B0604020202020204" pitchFamily="34" charset="0"/>
                <a:cs typeface="Arial" panose="020B0604020202020204" pitchFamily="34" charset="0"/>
              </a:rPr>
              <a:t>Ausschnitt</a:t>
            </a:r>
            <a:r>
              <a:rPr lang="de-DE" sz="2700" i="1" dirty="0">
                <a:latin typeface="Arial" panose="020B0604020202020204" pitchFamily="34" charset="0"/>
                <a:cs typeface="Arial" panose="020B0604020202020204" pitchFamily="34" charset="0"/>
              </a:rPr>
              <a:t> (5. v. l.): </a:t>
            </a:r>
            <a:r>
              <a:rPr lang="de-DE" sz="2700" b="1" i="1" dirty="0">
                <a:latin typeface="Arial" panose="020B0604020202020204" pitchFamily="34" charset="0"/>
                <a:cs typeface="Arial" panose="020B0604020202020204" pitchFamily="34" charset="0"/>
              </a:rPr>
              <a:t>Kurt Mané</a:t>
            </a:r>
            <a:br>
              <a:rPr lang="de-DE" sz="2200" dirty="0"/>
            </a:br>
            <a:endParaRPr lang="de-DE" sz="2200" dirty="0"/>
          </a:p>
        </p:txBody>
      </p:sp>
      <p:pic>
        <p:nvPicPr>
          <p:cNvPr id="5" name="Grafik 4">
            <a:extLst>
              <a:ext uri="{FF2B5EF4-FFF2-40B4-BE49-F238E27FC236}">
                <a16:creationId xmlns:a16="http://schemas.microsoft.com/office/drawing/2014/main" id="{E1F7D941-2F97-4476-A1FB-B26AD8D2F059}"/>
              </a:ext>
            </a:extLst>
          </p:cNvPr>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l="38049" t="11956" r="49268" b="46739"/>
          <a:stretch/>
        </p:blipFill>
        <p:spPr bwMode="auto">
          <a:xfrm>
            <a:off x="16619" y="3429000"/>
            <a:ext cx="1152128" cy="1504285"/>
          </a:xfrm>
          <a:prstGeom prst="rect">
            <a:avLst/>
          </a:prstGeom>
          <a:noFill/>
          <a:ln>
            <a:noFill/>
          </a:ln>
          <a:extLst>
            <a:ext uri="{53640926-AAD7-44D8-BBD7-CCE9431645EC}">
              <a14:shadowObscured xmlns:a14="http://schemas.microsoft.com/office/drawing/2010/main"/>
            </a:ext>
          </a:extLst>
        </p:spPr>
      </p:pic>
      <p:pic>
        <p:nvPicPr>
          <p:cNvPr id="3" name="Grafik 2">
            <a:extLst>
              <a:ext uri="{FF2B5EF4-FFF2-40B4-BE49-F238E27FC236}">
                <a16:creationId xmlns:a16="http://schemas.microsoft.com/office/drawing/2014/main" id="{1CBAD7BD-8044-409D-8E81-6E55598223E9}"/>
              </a:ext>
            </a:extLst>
          </p:cNvPr>
          <p:cNvPicPr>
            <a:picLocks noChangeAspect="1"/>
          </p:cNvPicPr>
          <p:nvPr/>
        </p:nvPicPr>
        <p:blipFill>
          <a:blip r:embed="rId3"/>
          <a:stretch>
            <a:fillRect/>
          </a:stretch>
        </p:blipFill>
        <p:spPr>
          <a:xfrm>
            <a:off x="1223330" y="1417637"/>
            <a:ext cx="7826138" cy="3515647"/>
          </a:xfrm>
          <a:prstGeom prst="rect">
            <a:avLst/>
          </a:prstGeom>
        </p:spPr>
      </p:pic>
    </p:spTree>
    <p:extLst>
      <p:ext uri="{BB962C8B-B14F-4D97-AF65-F5344CB8AC3E}">
        <p14:creationId xmlns:p14="http://schemas.microsoft.com/office/powerpoint/2010/main" val="1189920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64809F-DA77-41D3-96AC-1589F3C0A12D}"/>
              </a:ext>
            </a:extLst>
          </p:cNvPr>
          <p:cNvSpPr>
            <a:spLocks noGrp="1"/>
          </p:cNvSpPr>
          <p:nvPr>
            <p:ph type="title"/>
          </p:nvPr>
        </p:nvSpPr>
        <p:spPr/>
        <p:txBody>
          <a:bodyPr>
            <a:normAutofit fontScale="90000"/>
          </a:bodyPr>
          <a:lstStyle/>
          <a:p>
            <a:r>
              <a:rPr lang="de-DE" dirty="0"/>
              <a:t> </a:t>
            </a:r>
            <a:br>
              <a:rPr lang="de-DE" dirty="0"/>
            </a:br>
            <a:br>
              <a:rPr lang="de-DE" dirty="0"/>
            </a:br>
            <a:r>
              <a:rPr lang="de-DE" sz="2700" b="1" i="1" dirty="0">
                <a:latin typeface="Arial" panose="020B0604020202020204" pitchFamily="34" charset="0"/>
                <a:cs typeface="Arial" panose="020B0604020202020204" pitchFamily="34" charset="0"/>
              </a:rPr>
              <a:t>Spieler der 1. Mannschaft des SVG, 1932</a:t>
            </a:r>
            <a:br>
              <a:rPr lang="de-DE" sz="2700" dirty="0">
                <a:latin typeface="Arial" panose="020B0604020202020204" pitchFamily="34" charset="0"/>
                <a:cs typeface="Arial" panose="020B0604020202020204" pitchFamily="34" charset="0"/>
              </a:rPr>
            </a:br>
            <a:r>
              <a:rPr lang="de-DE" sz="2200" b="1" i="1" dirty="0">
                <a:latin typeface="Arial" panose="020B0604020202020204" pitchFamily="34" charset="0"/>
                <a:cs typeface="Arial" panose="020B0604020202020204" pitchFamily="34" charset="0"/>
              </a:rPr>
              <a:t>Ausschnitt</a:t>
            </a:r>
            <a:r>
              <a:rPr lang="de-DE" sz="2200" i="1" dirty="0">
                <a:latin typeface="Arial" panose="020B0604020202020204" pitchFamily="34" charset="0"/>
                <a:cs typeface="Arial" panose="020B0604020202020204" pitchFamily="34" charset="0"/>
              </a:rPr>
              <a:t> (3. v. l.): </a:t>
            </a:r>
            <a:r>
              <a:rPr lang="de-DE" sz="2200" b="1" i="1" dirty="0">
                <a:latin typeface="Arial" panose="020B0604020202020204" pitchFamily="34" charset="0"/>
                <a:cs typeface="Arial" panose="020B0604020202020204" pitchFamily="34" charset="0"/>
              </a:rPr>
              <a:t>Norbert Löb</a:t>
            </a:r>
            <a:br>
              <a:rPr lang="de-DE" dirty="0"/>
            </a:br>
            <a:r>
              <a:rPr lang="de-DE" i="1" dirty="0"/>
              <a:t> </a:t>
            </a:r>
            <a:br>
              <a:rPr lang="de-DE" dirty="0"/>
            </a:br>
            <a:endParaRPr lang="de-DE" dirty="0"/>
          </a:p>
        </p:txBody>
      </p:sp>
      <p:pic>
        <p:nvPicPr>
          <p:cNvPr id="4" name="Inhaltsplatzhalter 3">
            <a:extLst>
              <a:ext uri="{FF2B5EF4-FFF2-40B4-BE49-F238E27FC236}">
                <a16:creationId xmlns:a16="http://schemas.microsoft.com/office/drawing/2014/main" id="{7173EA4F-1624-441B-AF5F-E46B61D835B2}"/>
              </a:ext>
            </a:extLst>
          </p:cNvPr>
          <p:cNvPicPr>
            <a:picLocks noGrp="1"/>
          </p:cNvPicPr>
          <p:nvPr>
            <p:ph idx="1"/>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 t="6501" r="145"/>
          <a:stretch/>
        </p:blipFill>
        <p:spPr bwMode="auto">
          <a:xfrm>
            <a:off x="1979712" y="1268760"/>
            <a:ext cx="6707088" cy="4680520"/>
          </a:xfrm>
          <a:prstGeom prst="rect">
            <a:avLst/>
          </a:prstGeom>
          <a:noFill/>
          <a:ln>
            <a:noFill/>
          </a:ln>
          <a:extLst>
            <a:ext uri="{53640926-AAD7-44D8-BBD7-CCE9431645EC}">
              <a14:shadowObscured xmlns:a14="http://schemas.microsoft.com/office/drawing/2010/main"/>
            </a:ext>
          </a:extLst>
        </p:spPr>
      </p:pic>
      <p:pic>
        <p:nvPicPr>
          <p:cNvPr id="5" name="Grafik 4">
            <a:extLst>
              <a:ext uri="{FF2B5EF4-FFF2-40B4-BE49-F238E27FC236}">
                <a16:creationId xmlns:a16="http://schemas.microsoft.com/office/drawing/2014/main" id="{7217DED4-91DA-4B3D-9620-C88673C031DE}"/>
              </a:ext>
            </a:extLst>
          </p:cNvPr>
          <p:cNvPicPr/>
          <p:nvPr/>
        </p:nvPicPr>
        <p:blipFill rotWithShape="1">
          <a:blip r:embed="rId4" cstate="print">
            <a:duotone>
              <a:prstClr val="black"/>
              <a:srgbClr val="D9C3A5">
                <a:tint val="50000"/>
                <a:satMod val="180000"/>
              </a:srgbClr>
            </a:duotone>
            <a:extLst>
              <a:ext uri="{28A0092B-C50C-407E-A947-70E740481C1C}">
                <a14:useLocalDpi xmlns:a14="http://schemas.microsoft.com/office/drawing/2010/main" val="0"/>
              </a:ext>
            </a:extLst>
          </a:blip>
          <a:srcRect l="28339" t="9596" r="57220" b="61856"/>
          <a:stretch/>
        </p:blipFill>
        <p:spPr bwMode="auto">
          <a:xfrm>
            <a:off x="457200" y="4225094"/>
            <a:ext cx="1211260" cy="15579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3868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01AFAF-1B4A-4029-A6D6-3E7AA2597A7C}"/>
              </a:ext>
            </a:extLst>
          </p:cNvPr>
          <p:cNvSpPr>
            <a:spLocks noGrp="1"/>
          </p:cNvSpPr>
          <p:nvPr>
            <p:ph type="title"/>
          </p:nvPr>
        </p:nvSpPr>
        <p:spPr/>
        <p:txBody>
          <a:bodyPr>
            <a:normAutofit fontScale="90000"/>
          </a:bodyPr>
          <a:lstStyle/>
          <a:p>
            <a:r>
              <a:rPr lang="de-DE" dirty="0"/>
              <a:t> </a:t>
            </a:r>
            <a:br>
              <a:rPr lang="de-DE" dirty="0"/>
            </a:br>
            <a:br>
              <a:rPr lang="de-DE" dirty="0"/>
            </a:br>
            <a:r>
              <a:rPr lang="de-DE" sz="2700" b="1" i="1" dirty="0">
                <a:latin typeface="Arial" panose="020B0604020202020204" pitchFamily="34" charset="0"/>
                <a:cs typeface="Arial" panose="020B0604020202020204" pitchFamily="34" charset="0"/>
              </a:rPr>
              <a:t>Spieler der 1. Mannschaft des SVG, 1932</a:t>
            </a:r>
            <a:br>
              <a:rPr lang="de-DE" sz="2700" dirty="0">
                <a:latin typeface="Arial" panose="020B0604020202020204" pitchFamily="34" charset="0"/>
                <a:cs typeface="Arial" panose="020B0604020202020204" pitchFamily="34" charset="0"/>
              </a:rPr>
            </a:br>
            <a:r>
              <a:rPr lang="de-DE" sz="2200" b="1" i="1" dirty="0">
                <a:latin typeface="Arial" panose="020B0604020202020204" pitchFamily="34" charset="0"/>
                <a:cs typeface="Arial" panose="020B0604020202020204" pitchFamily="34" charset="0"/>
              </a:rPr>
              <a:t>Ausschnitt</a:t>
            </a:r>
            <a:r>
              <a:rPr lang="de-DE" sz="2200" i="1" dirty="0">
                <a:latin typeface="Arial" panose="020B0604020202020204" pitchFamily="34" charset="0"/>
                <a:cs typeface="Arial" panose="020B0604020202020204" pitchFamily="34" charset="0"/>
              </a:rPr>
              <a:t> (2. v. l.): </a:t>
            </a:r>
            <a:r>
              <a:rPr lang="de-DE" sz="2200" b="1" i="1" dirty="0">
                <a:latin typeface="Arial" panose="020B0604020202020204" pitchFamily="34" charset="0"/>
                <a:cs typeface="Arial" panose="020B0604020202020204" pitchFamily="34" charset="0"/>
              </a:rPr>
              <a:t>Walter Mané</a:t>
            </a:r>
            <a:br>
              <a:rPr lang="de-DE" dirty="0"/>
            </a:br>
            <a:endParaRPr lang="de-DE" dirty="0"/>
          </a:p>
        </p:txBody>
      </p:sp>
      <p:pic>
        <p:nvPicPr>
          <p:cNvPr id="4" name="Grafik 3">
            <a:extLst>
              <a:ext uri="{FF2B5EF4-FFF2-40B4-BE49-F238E27FC236}">
                <a16:creationId xmlns:a16="http://schemas.microsoft.com/office/drawing/2014/main" id="{CA39C5DC-2972-43AF-9F4D-7371FF392AF8}"/>
              </a:ext>
            </a:extLst>
          </p:cNvPr>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 t="9385" r="-91" b="17846"/>
          <a:stretch/>
        </p:blipFill>
        <p:spPr bwMode="auto">
          <a:xfrm>
            <a:off x="2555776" y="1700809"/>
            <a:ext cx="6131024" cy="4749204"/>
          </a:xfrm>
          <a:prstGeom prst="rect">
            <a:avLst/>
          </a:prstGeom>
          <a:ln>
            <a:noFill/>
          </a:ln>
          <a:extLst>
            <a:ext uri="{53640926-AAD7-44D8-BBD7-CCE9431645EC}">
              <a14:shadowObscured xmlns:a14="http://schemas.microsoft.com/office/drawing/2010/main"/>
            </a:ext>
          </a:extLst>
        </p:spPr>
      </p:pic>
      <p:pic>
        <p:nvPicPr>
          <p:cNvPr id="5" name="Inhaltsplatzhalter 4">
            <a:extLst>
              <a:ext uri="{FF2B5EF4-FFF2-40B4-BE49-F238E27FC236}">
                <a16:creationId xmlns:a16="http://schemas.microsoft.com/office/drawing/2014/main" id="{8C890258-E9B1-48D6-83D9-461E72E69A43}"/>
              </a:ext>
            </a:extLst>
          </p:cNvPr>
          <p:cNvPicPr>
            <a:picLocks noGrp="1"/>
          </p:cNvPicPr>
          <p:nvPr>
            <p:ph idx="1"/>
          </p:nvPr>
        </p:nvPicPr>
        <p:blipFill rotWithShape="1">
          <a:blip r:embed="rId4" cstate="print">
            <a:duotone>
              <a:prstClr val="black"/>
              <a:srgbClr val="D9C3A5">
                <a:tint val="50000"/>
                <a:satMod val="180000"/>
              </a:srgbClr>
            </a:duotone>
            <a:extLst>
              <a:ext uri="{28A0092B-C50C-407E-A947-70E740481C1C}">
                <a14:useLocalDpi xmlns:a14="http://schemas.microsoft.com/office/drawing/2010/main" val="0"/>
              </a:ext>
            </a:extLst>
          </a:blip>
          <a:srcRect l="13114" t="17692" r="73564" b="65970"/>
          <a:stretch/>
        </p:blipFill>
        <p:spPr bwMode="auto">
          <a:xfrm>
            <a:off x="827584" y="4725144"/>
            <a:ext cx="1296144" cy="14555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1112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E175A4-94CD-438A-A0F7-1140184B5F97}"/>
              </a:ext>
            </a:extLst>
          </p:cNvPr>
          <p:cNvSpPr>
            <a:spLocks noGrp="1"/>
          </p:cNvSpPr>
          <p:nvPr>
            <p:ph type="title"/>
          </p:nvPr>
        </p:nvSpPr>
        <p:spPr/>
        <p:txBody>
          <a:bodyPr>
            <a:normAutofit fontScale="90000"/>
          </a:bodyPr>
          <a:lstStyle/>
          <a:p>
            <a:pPr lvl="0"/>
            <a:br>
              <a:rPr lang="de-DE" dirty="0"/>
            </a:br>
            <a:r>
              <a:rPr lang="de-DE" sz="2700" b="1" i="1" dirty="0">
                <a:latin typeface="Arial" panose="020B0604020202020204" pitchFamily="34" charset="0"/>
                <a:cs typeface="Arial" panose="020B0604020202020204" pitchFamily="34" charset="0"/>
              </a:rPr>
              <a:t>Nachkommen der Judith </a:t>
            </a:r>
            <a:r>
              <a:rPr lang="de-DE" sz="2700" b="1" i="1" dirty="0" err="1">
                <a:latin typeface="Arial" panose="020B0604020202020204" pitchFamily="34" charset="0"/>
                <a:cs typeface="Arial" panose="020B0604020202020204" pitchFamily="34" charset="0"/>
              </a:rPr>
              <a:t>Mané</a:t>
            </a:r>
            <a:br>
              <a:rPr lang="de-DE" b="1" i="1" dirty="0"/>
            </a:br>
            <a:endParaRPr lang="de-DE" dirty="0"/>
          </a:p>
        </p:txBody>
      </p:sp>
      <p:pic>
        <p:nvPicPr>
          <p:cNvPr id="4" name="Inhaltsplatzhalter 3">
            <a:extLst>
              <a:ext uri="{FF2B5EF4-FFF2-40B4-BE49-F238E27FC236}">
                <a16:creationId xmlns:a16="http://schemas.microsoft.com/office/drawing/2014/main" id="{82BBAF73-9F01-4151-B6F0-BD61C5EACC56}"/>
              </a:ext>
            </a:extLst>
          </p:cNvPr>
          <p:cNvPicPr>
            <a:picLocks noGrp="1"/>
          </p:cNvPicPr>
          <p:nvPr>
            <p:ph idx="1"/>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115616" y="1225686"/>
            <a:ext cx="6696743" cy="5386610"/>
          </a:xfrm>
          <a:prstGeom prst="rect">
            <a:avLst/>
          </a:prstGeom>
        </p:spPr>
      </p:pic>
    </p:spTree>
    <p:extLst>
      <p:ext uri="{BB962C8B-B14F-4D97-AF65-F5344CB8AC3E}">
        <p14:creationId xmlns:p14="http://schemas.microsoft.com/office/powerpoint/2010/main" val="3917285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4C7326-1785-4649-94BB-1E9B9CB2FD4A}"/>
              </a:ext>
            </a:extLst>
          </p:cNvPr>
          <p:cNvSpPr>
            <a:spLocks noGrp="1"/>
          </p:cNvSpPr>
          <p:nvPr>
            <p:ph type="title"/>
          </p:nvPr>
        </p:nvSpPr>
        <p:spPr/>
        <p:txBody>
          <a:bodyPr>
            <a:normAutofit fontScale="90000"/>
          </a:bodyPr>
          <a:lstStyle/>
          <a:p>
            <a:br>
              <a:rPr lang="de-DE" sz="2700" i="1" dirty="0"/>
            </a:br>
            <a:r>
              <a:rPr lang="de-DE" sz="2700" b="1" i="1" dirty="0">
                <a:latin typeface="Arial" panose="020B0604020202020204" pitchFamily="34" charset="0"/>
                <a:cs typeface="Arial" panose="020B0604020202020204" pitchFamily="34" charset="0"/>
              </a:rPr>
              <a:t>Geschäftshaus von Abraham Mané und Sohn Isidor</a:t>
            </a:r>
            <a:br>
              <a:rPr lang="de-DE" sz="2700" b="1" i="1" dirty="0">
                <a:latin typeface="Arial" panose="020B0604020202020204" pitchFamily="34" charset="0"/>
                <a:cs typeface="Arial" panose="020B0604020202020204" pitchFamily="34" charset="0"/>
              </a:rPr>
            </a:br>
            <a:r>
              <a:rPr lang="de-DE" sz="2700" i="1" dirty="0">
                <a:latin typeface="Arial" panose="020B0604020202020204" pitchFamily="34" charset="0"/>
                <a:cs typeface="Arial" panose="020B0604020202020204" pitchFamily="34" charset="0"/>
              </a:rPr>
              <a:t>heute: </a:t>
            </a:r>
            <a:r>
              <a:rPr lang="de-DE" sz="2700" i="1" dirty="0" err="1">
                <a:latin typeface="Arial" panose="020B0604020202020204" pitchFamily="34" charset="0"/>
                <a:cs typeface="Arial" panose="020B0604020202020204" pitchFamily="34" charset="0"/>
              </a:rPr>
              <a:t>Schmittgasse</a:t>
            </a:r>
            <a:r>
              <a:rPr lang="de-DE" sz="2700" i="1" dirty="0">
                <a:latin typeface="Arial" panose="020B0604020202020204" pitchFamily="34" charset="0"/>
                <a:cs typeface="Arial" panose="020B0604020202020204" pitchFamily="34" charset="0"/>
              </a:rPr>
              <a:t> 1</a:t>
            </a:r>
            <a:br>
              <a:rPr lang="de-DE" sz="2700" i="1" dirty="0">
                <a:latin typeface="Arial" panose="020B0604020202020204" pitchFamily="34" charset="0"/>
                <a:cs typeface="Arial" panose="020B0604020202020204" pitchFamily="34" charset="0"/>
              </a:rPr>
            </a:br>
            <a:r>
              <a:rPr lang="de-DE" sz="2000" i="1" dirty="0">
                <a:latin typeface="Arial" panose="020B0604020202020204" pitchFamily="34" charset="0"/>
                <a:cs typeface="Arial" panose="020B0604020202020204" pitchFamily="34" charset="0"/>
              </a:rPr>
              <a:t>(Ansichtskarte im Besitz von Heinz-Günter Henrich)</a:t>
            </a:r>
            <a:br>
              <a:rPr lang="de-DE" sz="2000" dirty="0">
                <a:latin typeface="Arial" panose="020B0604020202020204" pitchFamily="34" charset="0"/>
                <a:cs typeface="Arial" panose="020B0604020202020204" pitchFamily="34" charset="0"/>
              </a:rPr>
            </a:br>
            <a:endParaRPr lang="de-DE" sz="2000" dirty="0">
              <a:latin typeface="Arial" panose="020B0604020202020204" pitchFamily="34" charset="0"/>
              <a:cs typeface="Arial" panose="020B0604020202020204" pitchFamily="34" charset="0"/>
            </a:endParaRPr>
          </a:p>
        </p:txBody>
      </p:sp>
      <p:pic>
        <p:nvPicPr>
          <p:cNvPr id="4" name="Inhaltsplatzhalter 3">
            <a:extLst>
              <a:ext uri="{FF2B5EF4-FFF2-40B4-BE49-F238E27FC236}">
                <a16:creationId xmlns:a16="http://schemas.microsoft.com/office/drawing/2014/main" id="{850A17F2-3510-4798-BCED-551D87040299}"/>
              </a:ext>
            </a:extLst>
          </p:cNvPr>
          <p:cNvPicPr>
            <a:picLocks noGrp="1"/>
          </p:cNvPicPr>
          <p:nvPr>
            <p:ph idx="1"/>
          </p:nvPr>
        </p:nvPicPr>
        <p:blipFill rotWithShape="1">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067" t="2435" r="52941" b="54221"/>
          <a:stretch/>
        </p:blipFill>
        <p:spPr bwMode="auto">
          <a:xfrm>
            <a:off x="438444" y="1556792"/>
            <a:ext cx="7892579" cy="51657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3538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846DED-0D9B-421F-B404-2BF6B56658AB}"/>
              </a:ext>
            </a:extLst>
          </p:cNvPr>
          <p:cNvSpPr>
            <a:spLocks noGrp="1"/>
          </p:cNvSpPr>
          <p:nvPr>
            <p:ph type="title"/>
          </p:nvPr>
        </p:nvSpPr>
        <p:spPr/>
        <p:txBody>
          <a:bodyPr>
            <a:noAutofit/>
          </a:bodyPr>
          <a:lstStyle/>
          <a:p>
            <a:r>
              <a:rPr lang="de-DE" sz="2400" b="1" i="1" dirty="0">
                <a:latin typeface="Arial" panose="020B0604020202020204" pitchFamily="34" charset="0"/>
                <a:cs typeface="Arial" panose="020B0604020202020204" pitchFamily="34" charset="0"/>
              </a:rPr>
              <a:t>Wohnhaus und Lagerhaus von Isidor Mané I</a:t>
            </a:r>
            <a:r>
              <a:rPr lang="de-DE" sz="2400" i="1" dirty="0">
                <a:latin typeface="Arial" panose="020B0604020202020204" pitchFamily="34" charset="0"/>
                <a:cs typeface="Arial" panose="020B0604020202020204" pitchFamily="34" charset="0"/>
              </a:rPr>
              <a:t>I. (um 1950)</a:t>
            </a:r>
            <a:br>
              <a:rPr lang="de-DE" sz="2400" i="1" dirty="0">
                <a:latin typeface="Arial" panose="020B0604020202020204" pitchFamily="34" charset="0"/>
                <a:cs typeface="Arial" panose="020B0604020202020204" pitchFamily="34" charset="0"/>
              </a:rPr>
            </a:br>
            <a:r>
              <a:rPr lang="de-DE" sz="2400" i="1" dirty="0">
                <a:latin typeface="Arial" panose="020B0604020202020204" pitchFamily="34" charset="0"/>
                <a:cs typeface="Arial" panose="020B0604020202020204" pitchFamily="34" charset="0"/>
              </a:rPr>
              <a:t>heute: </a:t>
            </a:r>
            <a:r>
              <a:rPr lang="de-DE" sz="2400" i="1" dirty="0" err="1">
                <a:latin typeface="Arial" panose="020B0604020202020204" pitchFamily="34" charset="0"/>
                <a:cs typeface="Arial" panose="020B0604020202020204" pitchFamily="34" charset="0"/>
              </a:rPr>
              <a:t>Wendelinusstraße</a:t>
            </a:r>
            <a:r>
              <a:rPr lang="de-DE" sz="2400" i="1" dirty="0">
                <a:latin typeface="Arial" panose="020B0604020202020204" pitchFamily="34" charset="0"/>
                <a:cs typeface="Arial" panose="020B0604020202020204" pitchFamily="34" charset="0"/>
              </a:rPr>
              <a:t> 19</a:t>
            </a:r>
            <a:br>
              <a:rPr lang="de-DE" sz="2400" dirty="0"/>
            </a:br>
            <a:endParaRPr lang="de-DE" sz="2400" dirty="0"/>
          </a:p>
        </p:txBody>
      </p:sp>
      <p:pic>
        <p:nvPicPr>
          <p:cNvPr id="6" name="Inhaltsplatzhalter 5">
            <a:extLst>
              <a:ext uri="{FF2B5EF4-FFF2-40B4-BE49-F238E27FC236}">
                <a16:creationId xmlns:a16="http://schemas.microsoft.com/office/drawing/2014/main" id="{18705429-BBAF-412D-9882-2E0D487E7A1A}"/>
              </a:ext>
            </a:extLst>
          </p:cNvPr>
          <p:cNvPicPr>
            <a:picLocks noGrp="1" noChangeAspect="1"/>
          </p:cNvPicPr>
          <p:nvPr>
            <p:ph idx="1"/>
          </p:nvPr>
        </p:nvPicPr>
        <p:blipFill>
          <a:blip r:embed="rId3"/>
          <a:stretch>
            <a:fillRect/>
          </a:stretch>
        </p:blipFill>
        <p:spPr>
          <a:xfrm>
            <a:off x="342197" y="1331640"/>
            <a:ext cx="8459606" cy="3744415"/>
          </a:xfrm>
          <a:prstGeom prst="rect">
            <a:avLst/>
          </a:prstGeom>
        </p:spPr>
      </p:pic>
    </p:spTree>
    <p:extLst>
      <p:ext uri="{BB962C8B-B14F-4D97-AF65-F5344CB8AC3E}">
        <p14:creationId xmlns:p14="http://schemas.microsoft.com/office/powerpoint/2010/main" val="1559556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8B3DA-BDDC-478B-B935-B4118BBB0FF3}"/>
              </a:ext>
            </a:extLst>
          </p:cNvPr>
          <p:cNvSpPr>
            <a:spLocks noGrp="1"/>
          </p:cNvSpPr>
          <p:nvPr>
            <p:ph type="title"/>
          </p:nvPr>
        </p:nvSpPr>
        <p:spPr/>
        <p:txBody>
          <a:bodyPr>
            <a:noAutofit/>
          </a:bodyPr>
          <a:lstStyle/>
          <a:p>
            <a:r>
              <a:rPr lang="de-DE" sz="2400" b="1" i="1" dirty="0">
                <a:latin typeface="Arial" panose="020B0604020202020204" pitchFamily="34" charset="0"/>
                <a:cs typeface="Arial" panose="020B0604020202020204" pitchFamily="34" charset="0"/>
              </a:rPr>
              <a:t>Wollwarenhandlung von Auguste bzw. Mina Mané </a:t>
            </a:r>
            <a:r>
              <a:rPr lang="de-DE" sz="2400" i="1" dirty="0">
                <a:latin typeface="Arial" panose="020B0604020202020204" pitchFamily="34" charset="0"/>
                <a:cs typeface="Arial" panose="020B0604020202020204" pitchFamily="34" charset="0"/>
              </a:rPr>
              <a:t>(vorne links)</a:t>
            </a:r>
            <a:br>
              <a:rPr lang="de-DE" sz="2400" i="1" dirty="0">
                <a:latin typeface="Arial" panose="020B0604020202020204" pitchFamily="34" charset="0"/>
                <a:cs typeface="Arial" panose="020B0604020202020204" pitchFamily="34" charset="0"/>
              </a:rPr>
            </a:br>
            <a:r>
              <a:rPr lang="de-DE" sz="2400" i="1" dirty="0">
                <a:latin typeface="Arial" panose="020B0604020202020204" pitchFamily="34" charset="0"/>
                <a:cs typeface="Arial" panose="020B0604020202020204" pitchFamily="34" charset="0"/>
              </a:rPr>
              <a:t>heute: </a:t>
            </a:r>
            <a:r>
              <a:rPr lang="de-DE" sz="2400" i="1" dirty="0" err="1">
                <a:latin typeface="Arial" panose="020B0604020202020204" pitchFamily="34" charset="0"/>
                <a:cs typeface="Arial" panose="020B0604020202020204" pitchFamily="34" charset="0"/>
              </a:rPr>
              <a:t>Gäustraße</a:t>
            </a:r>
            <a:r>
              <a:rPr lang="de-DE" sz="2400" i="1" dirty="0">
                <a:latin typeface="Arial" panose="020B0604020202020204" pitchFamily="34" charset="0"/>
                <a:cs typeface="Arial" panose="020B0604020202020204" pitchFamily="34" charset="0"/>
              </a:rPr>
              <a:t> 63</a:t>
            </a:r>
            <a:br>
              <a:rPr lang="de-DE" sz="2400" dirty="0">
                <a:latin typeface="Arial" panose="020B0604020202020204" pitchFamily="34" charset="0"/>
                <a:cs typeface="Arial" panose="020B0604020202020204" pitchFamily="34" charset="0"/>
              </a:rPr>
            </a:br>
            <a:endParaRPr lang="de-DE" sz="2400" dirty="0">
              <a:latin typeface="Arial" panose="020B0604020202020204" pitchFamily="34" charset="0"/>
              <a:cs typeface="Arial" panose="020B0604020202020204" pitchFamily="34" charset="0"/>
            </a:endParaRPr>
          </a:p>
        </p:txBody>
      </p:sp>
      <p:pic>
        <p:nvPicPr>
          <p:cNvPr id="4" name="Inhaltsplatzhalter 3">
            <a:extLst>
              <a:ext uri="{FF2B5EF4-FFF2-40B4-BE49-F238E27FC236}">
                <a16:creationId xmlns:a16="http://schemas.microsoft.com/office/drawing/2014/main" id="{0D2DE6EA-19D8-4EEC-8279-1AABBA3E600D}"/>
              </a:ext>
            </a:extLst>
          </p:cNvPr>
          <p:cNvPicPr>
            <a:picLocks noGrp="1"/>
          </p:cNvPicPr>
          <p:nvPr>
            <p:ph idx="1"/>
          </p:nvPr>
        </p:nvPicPr>
        <p:blipFill rotWithShape="1">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2531" r="34392" b="6958"/>
          <a:stretch/>
        </p:blipFill>
        <p:spPr bwMode="auto">
          <a:xfrm>
            <a:off x="1187624" y="1556792"/>
            <a:ext cx="6768752" cy="48965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60394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33D2EC-07CB-42A6-8E95-5DF59602BD25}"/>
              </a:ext>
            </a:extLst>
          </p:cNvPr>
          <p:cNvSpPr>
            <a:spLocks noGrp="1"/>
          </p:cNvSpPr>
          <p:nvPr>
            <p:ph type="title"/>
          </p:nvPr>
        </p:nvSpPr>
        <p:spPr/>
        <p:txBody>
          <a:bodyPr>
            <a:normAutofit fontScale="90000"/>
          </a:bodyPr>
          <a:lstStyle/>
          <a:p>
            <a:r>
              <a:rPr lang="de-DE" sz="2400" i="1" dirty="0">
                <a:latin typeface="Arial" panose="020B0604020202020204" pitchFamily="34" charset="0"/>
                <a:cs typeface="Arial" panose="020B0604020202020204" pitchFamily="34" charset="0"/>
              </a:rPr>
              <a:t>Von </a:t>
            </a:r>
            <a:r>
              <a:rPr lang="de-DE" sz="2400" b="1" i="1" dirty="0">
                <a:latin typeface="Arial" panose="020B0604020202020204" pitchFamily="34" charset="0"/>
                <a:cs typeface="Arial" panose="020B0604020202020204" pitchFamily="34" charset="0"/>
              </a:rPr>
              <a:t>Auguste Mané </a:t>
            </a:r>
            <a:br>
              <a:rPr lang="de-DE" sz="2400" i="1" dirty="0">
                <a:latin typeface="Arial" panose="020B0604020202020204" pitchFamily="34" charset="0"/>
                <a:cs typeface="Arial" panose="020B0604020202020204" pitchFamily="34" charset="0"/>
              </a:rPr>
            </a:br>
            <a:r>
              <a:rPr lang="de-DE" sz="2400" i="1" dirty="0">
                <a:latin typeface="Arial" panose="020B0604020202020204" pitchFamily="34" charset="0"/>
                <a:cs typeface="Arial" panose="020B0604020202020204" pitchFamily="34" charset="0"/>
              </a:rPr>
              <a:t>an „Unteroffizier Wagner“ </a:t>
            </a:r>
            <a:br>
              <a:rPr lang="de-DE" sz="2400" i="1" dirty="0">
                <a:latin typeface="Arial" panose="020B0604020202020204" pitchFamily="34" charset="0"/>
                <a:cs typeface="Arial" panose="020B0604020202020204" pitchFamily="34" charset="0"/>
              </a:rPr>
            </a:br>
            <a:r>
              <a:rPr lang="de-DE" sz="2400" i="1" dirty="0">
                <a:latin typeface="Arial" panose="020B0604020202020204" pitchFamily="34" charset="0"/>
                <a:cs typeface="Arial" panose="020B0604020202020204" pitchFamily="34" charset="0"/>
              </a:rPr>
              <a:t>1899 geschriebene Postkarte </a:t>
            </a:r>
          </a:p>
        </p:txBody>
      </p:sp>
      <p:pic>
        <p:nvPicPr>
          <p:cNvPr id="4" name="Inhaltsplatzhalter 3">
            <a:extLst>
              <a:ext uri="{FF2B5EF4-FFF2-40B4-BE49-F238E27FC236}">
                <a16:creationId xmlns:a16="http://schemas.microsoft.com/office/drawing/2014/main" id="{4732CA45-99D4-480F-AE5A-7FA777F91DE8}"/>
              </a:ext>
            </a:extLst>
          </p:cNvPr>
          <p:cNvPicPr>
            <a:picLocks noGrp="1" noChangeAspect="1"/>
          </p:cNvPicPr>
          <p:nvPr>
            <p:ph idx="1"/>
          </p:nvPr>
        </p:nvPicPr>
        <p:blipFill>
          <a:blip r:embed="rId2"/>
          <a:stretch>
            <a:fillRect/>
          </a:stretch>
        </p:blipFill>
        <p:spPr>
          <a:xfrm>
            <a:off x="761521" y="1341105"/>
            <a:ext cx="7626903" cy="5040223"/>
          </a:xfrm>
          <a:prstGeom prst="rect">
            <a:avLst/>
          </a:prstGeom>
        </p:spPr>
      </p:pic>
    </p:spTree>
    <p:extLst>
      <p:ext uri="{BB962C8B-B14F-4D97-AF65-F5344CB8AC3E}">
        <p14:creationId xmlns:p14="http://schemas.microsoft.com/office/powerpoint/2010/main" val="3579375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A53FEE-90D5-46FF-B52E-0C30234EC95C}"/>
              </a:ext>
            </a:extLst>
          </p:cNvPr>
          <p:cNvSpPr>
            <a:spLocks noGrp="1"/>
          </p:cNvSpPr>
          <p:nvPr>
            <p:ph type="title"/>
          </p:nvPr>
        </p:nvSpPr>
        <p:spPr/>
        <p:txBody>
          <a:bodyPr>
            <a:normAutofit/>
          </a:bodyPr>
          <a:lstStyle/>
          <a:p>
            <a:r>
              <a:rPr lang="de-DE" sz="2400" i="1" dirty="0">
                <a:latin typeface="Arial" panose="020B0604020202020204" pitchFamily="34" charset="0"/>
                <a:cs typeface="Arial" panose="020B0604020202020204" pitchFamily="34" charset="0"/>
              </a:rPr>
              <a:t>Von </a:t>
            </a:r>
            <a:r>
              <a:rPr lang="de-DE" sz="2400" b="1" i="1" dirty="0">
                <a:latin typeface="Arial" panose="020B0604020202020204" pitchFamily="34" charset="0"/>
                <a:cs typeface="Arial" panose="020B0604020202020204" pitchFamily="34" charset="0"/>
              </a:rPr>
              <a:t>Blanka Man</a:t>
            </a:r>
            <a:r>
              <a:rPr lang="de-DE" sz="2400" i="1" dirty="0">
                <a:latin typeface="Arial" panose="020B0604020202020204" pitchFamily="34" charset="0"/>
                <a:cs typeface="Arial" panose="020B0604020202020204" pitchFamily="34" charset="0"/>
              </a:rPr>
              <a:t>é </a:t>
            </a:r>
            <a:br>
              <a:rPr lang="de-DE" sz="2400" i="1" dirty="0">
                <a:latin typeface="Arial" panose="020B0604020202020204" pitchFamily="34" charset="0"/>
                <a:cs typeface="Arial" panose="020B0604020202020204" pitchFamily="34" charset="0"/>
              </a:rPr>
            </a:br>
            <a:r>
              <a:rPr lang="de-DE" sz="2400" i="1" dirty="0">
                <a:latin typeface="Arial" panose="020B0604020202020204" pitchFamily="34" charset="0"/>
                <a:cs typeface="Arial" panose="020B0604020202020204" pitchFamily="34" charset="0"/>
              </a:rPr>
              <a:t>im Dezember 1930 geschriebene Postkarte </a:t>
            </a:r>
          </a:p>
        </p:txBody>
      </p:sp>
      <p:pic>
        <p:nvPicPr>
          <p:cNvPr id="4" name="Inhaltsplatzhalter 3">
            <a:extLst>
              <a:ext uri="{FF2B5EF4-FFF2-40B4-BE49-F238E27FC236}">
                <a16:creationId xmlns:a16="http://schemas.microsoft.com/office/drawing/2014/main" id="{E368F455-0DFD-4E16-BBB2-A6E02FEBF91E}"/>
              </a:ext>
            </a:extLst>
          </p:cNvPr>
          <p:cNvPicPr>
            <a:picLocks noGrp="1" noChangeAspect="1"/>
          </p:cNvPicPr>
          <p:nvPr>
            <p:ph idx="1"/>
          </p:nvPr>
        </p:nvPicPr>
        <p:blipFill>
          <a:blip r:embed="rId2"/>
          <a:stretch>
            <a:fillRect/>
          </a:stretch>
        </p:blipFill>
        <p:spPr>
          <a:xfrm>
            <a:off x="1078986" y="1417639"/>
            <a:ext cx="7203639" cy="4747666"/>
          </a:xfrm>
          <a:prstGeom prst="rect">
            <a:avLst/>
          </a:prstGeom>
        </p:spPr>
      </p:pic>
    </p:spTree>
    <p:extLst>
      <p:ext uri="{BB962C8B-B14F-4D97-AF65-F5344CB8AC3E}">
        <p14:creationId xmlns:p14="http://schemas.microsoft.com/office/powerpoint/2010/main" val="2013900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6E5ADD-0F37-4C43-83C9-2E13BAF2D718}"/>
              </a:ext>
            </a:extLst>
          </p:cNvPr>
          <p:cNvSpPr>
            <a:spLocks noGrp="1"/>
          </p:cNvSpPr>
          <p:nvPr>
            <p:ph type="title"/>
          </p:nvPr>
        </p:nvSpPr>
        <p:spPr/>
        <p:txBody>
          <a:bodyPr>
            <a:normAutofit fontScale="90000"/>
          </a:bodyPr>
          <a:lstStyle/>
          <a:p>
            <a:r>
              <a:rPr lang="de-DE" sz="2400" i="1" dirty="0">
                <a:latin typeface="Arial" panose="020B0604020202020204" pitchFamily="34" charset="0"/>
                <a:cs typeface="Arial" panose="020B0604020202020204" pitchFamily="34" charset="0"/>
              </a:rPr>
              <a:t>Grabstätte von </a:t>
            </a:r>
            <a:r>
              <a:rPr lang="de-DE" sz="2400" b="1" i="1" dirty="0">
                <a:latin typeface="Arial" panose="020B0604020202020204" pitchFamily="34" charset="0"/>
                <a:cs typeface="Arial" panose="020B0604020202020204" pitchFamily="34" charset="0"/>
              </a:rPr>
              <a:t>Blanka Guggenheim geb. Mané </a:t>
            </a:r>
            <a:r>
              <a:rPr lang="de-DE" sz="2400" i="1" dirty="0">
                <a:latin typeface="Arial" panose="020B0604020202020204" pitchFamily="34" charset="0"/>
                <a:cs typeface="Arial" panose="020B0604020202020204" pitchFamily="34" charset="0"/>
              </a:rPr>
              <a:t>(1906-2001)</a:t>
            </a:r>
            <a:br>
              <a:rPr lang="de-DE" sz="2400" i="1" dirty="0">
                <a:latin typeface="Arial" panose="020B0604020202020204" pitchFamily="34" charset="0"/>
                <a:cs typeface="Arial" panose="020B0604020202020204" pitchFamily="34" charset="0"/>
              </a:rPr>
            </a:br>
            <a:r>
              <a:rPr lang="de-DE" sz="2400" i="1" dirty="0">
                <a:latin typeface="Arial" panose="020B0604020202020204" pitchFamily="34" charset="0"/>
                <a:cs typeface="Arial" panose="020B0604020202020204" pitchFamily="34" charset="0"/>
              </a:rPr>
              <a:t>Gailingen am Hochrhein</a:t>
            </a:r>
          </a:p>
        </p:txBody>
      </p:sp>
      <p:pic>
        <p:nvPicPr>
          <p:cNvPr id="4" name="Inhaltsplatzhalter 3">
            <a:extLst>
              <a:ext uri="{FF2B5EF4-FFF2-40B4-BE49-F238E27FC236}">
                <a16:creationId xmlns:a16="http://schemas.microsoft.com/office/drawing/2014/main" id="{9DF348BC-394B-4E15-8614-AE8F580D2694}"/>
              </a:ext>
            </a:extLst>
          </p:cNvPr>
          <p:cNvPicPr>
            <a:picLocks noGrp="1" noChangeAspect="1"/>
          </p:cNvPicPr>
          <p:nvPr>
            <p:ph idx="1"/>
          </p:nvPr>
        </p:nvPicPr>
        <p:blipFill>
          <a:blip r:embed="rId2"/>
          <a:stretch>
            <a:fillRect/>
          </a:stretch>
        </p:blipFill>
        <p:spPr>
          <a:xfrm>
            <a:off x="1245744" y="1556792"/>
            <a:ext cx="6557604" cy="4680519"/>
          </a:xfrm>
          <a:prstGeom prst="rect">
            <a:avLst/>
          </a:prstGeom>
        </p:spPr>
      </p:pic>
    </p:spTree>
    <p:extLst>
      <p:ext uri="{BB962C8B-B14F-4D97-AF65-F5344CB8AC3E}">
        <p14:creationId xmlns:p14="http://schemas.microsoft.com/office/powerpoint/2010/main" val="2442169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F2FE13-156B-4877-9C06-9705D79869F6}"/>
              </a:ext>
            </a:extLst>
          </p:cNvPr>
          <p:cNvSpPr>
            <a:spLocks noGrp="1"/>
          </p:cNvSpPr>
          <p:nvPr>
            <p:ph type="title"/>
          </p:nvPr>
        </p:nvSpPr>
        <p:spPr>
          <a:xfrm>
            <a:off x="457200" y="274638"/>
            <a:ext cx="8229600" cy="1325562"/>
          </a:xfrm>
        </p:spPr>
        <p:txBody>
          <a:bodyPr>
            <a:normAutofit/>
          </a:bodyPr>
          <a:lstStyle/>
          <a:p>
            <a:r>
              <a:rPr lang="de-DE" sz="2400" b="1" i="1" dirty="0">
                <a:latin typeface="Arial" panose="020B0604020202020204" pitchFamily="34" charset="0"/>
                <a:cs typeface="Arial" panose="020B0604020202020204" pitchFamily="34" charset="0"/>
              </a:rPr>
              <a:t>Ju</a:t>
            </a:r>
            <a:r>
              <a:rPr lang="de-DE" sz="2400" b="1" i="1" dirty="0"/>
              <a:t>den in der Diaspora</a:t>
            </a:r>
          </a:p>
        </p:txBody>
      </p:sp>
      <p:sp>
        <p:nvSpPr>
          <p:cNvPr id="3" name="Inhaltsplatzhalter 2">
            <a:extLst>
              <a:ext uri="{FF2B5EF4-FFF2-40B4-BE49-F238E27FC236}">
                <a16:creationId xmlns:a16="http://schemas.microsoft.com/office/drawing/2014/main" id="{B4DB3339-BD66-4E96-86F2-2F23277DF21C}"/>
              </a:ext>
            </a:extLst>
          </p:cNvPr>
          <p:cNvSpPr>
            <a:spLocks noGrp="1"/>
          </p:cNvSpPr>
          <p:nvPr>
            <p:ph idx="1"/>
          </p:nvPr>
        </p:nvSpPr>
        <p:spPr/>
        <p:txBody>
          <a:bodyPr>
            <a:normAutofit fontScale="85000" lnSpcReduction="20000"/>
          </a:bodyPr>
          <a:lstStyle/>
          <a:p>
            <a:pPr marL="0" indent="0">
              <a:buNone/>
            </a:pPr>
            <a:r>
              <a:rPr lang="de-DE" sz="2400" b="1" dirty="0"/>
              <a:t>587 v. Chr. bis  538 Babylonische Gefangenschaft:</a:t>
            </a:r>
          </a:p>
          <a:p>
            <a:pPr marL="363538" indent="0">
              <a:buNone/>
            </a:pPr>
            <a:r>
              <a:rPr lang="de-DE" sz="2400" dirty="0"/>
              <a:t>Teil des Volkes Israel nach Babylon verschleppt.</a:t>
            </a:r>
          </a:p>
          <a:p>
            <a:pPr marL="363538" indent="0">
              <a:buNone/>
            </a:pPr>
            <a:endParaRPr lang="de-DE" sz="2400" dirty="0"/>
          </a:p>
          <a:p>
            <a:pPr marL="363538" indent="-363538">
              <a:buNone/>
            </a:pPr>
            <a:r>
              <a:rPr lang="de-DE" sz="2400" b="1" dirty="0"/>
              <a:t>66 bis 74 n. Chr. Jüdischer Krieg gegen die Römer:</a:t>
            </a:r>
            <a:r>
              <a:rPr lang="de-DE" sz="2400" dirty="0"/>
              <a:t> </a:t>
            </a:r>
          </a:p>
          <a:p>
            <a:r>
              <a:rPr lang="de-DE" sz="2400" dirty="0"/>
              <a:t>70 n. Chr.: Einnahme Jerusalems und Zerstörung des Tempels, Zerschlagung des jüdischen Staates..</a:t>
            </a:r>
          </a:p>
          <a:p>
            <a:r>
              <a:rPr lang="de-DE" sz="2400" dirty="0"/>
              <a:t>Viele Juden werden versklavt oder verlassen ihre verwüstete Heimat. Deren Nachkommen leben über den Erdball zerstreut, in der Diaspora.</a:t>
            </a:r>
          </a:p>
          <a:p>
            <a:endParaRPr lang="de-DE" sz="2000" dirty="0"/>
          </a:p>
          <a:p>
            <a:pPr marL="0" indent="0">
              <a:buNone/>
            </a:pPr>
            <a:r>
              <a:rPr lang="de-DE" sz="2400" b="1" dirty="0"/>
              <a:t>1948 Gründung des Staates Israel</a:t>
            </a:r>
          </a:p>
          <a:p>
            <a:endParaRPr lang="de-DE" sz="2400" b="1" dirty="0"/>
          </a:p>
          <a:p>
            <a:pPr marL="0" indent="0">
              <a:buNone/>
            </a:pPr>
            <a:r>
              <a:rPr lang="de-DE" sz="2400" b="1" dirty="0"/>
              <a:t>Heute 14 Millionen Juden:</a:t>
            </a:r>
          </a:p>
          <a:p>
            <a:r>
              <a:rPr lang="de-DE" sz="2400" dirty="0"/>
              <a:t>- 6,7 Millionen in Israel</a:t>
            </a:r>
          </a:p>
          <a:p>
            <a:r>
              <a:rPr lang="de-DE" sz="2400" dirty="0"/>
              <a:t>- 6,9 Millionen in den USA</a:t>
            </a:r>
          </a:p>
          <a:p>
            <a:r>
              <a:rPr lang="de-DE" sz="2400" dirty="0"/>
              <a:t>- mehr als 100 000 in Deutschland</a:t>
            </a:r>
          </a:p>
        </p:txBody>
      </p:sp>
    </p:spTree>
    <p:extLst>
      <p:ext uri="{BB962C8B-B14F-4D97-AF65-F5344CB8AC3E}">
        <p14:creationId xmlns:p14="http://schemas.microsoft.com/office/powerpoint/2010/main" val="484396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611CF6-AA53-49D3-A8A8-8688CECDA19F}"/>
              </a:ext>
            </a:extLst>
          </p:cNvPr>
          <p:cNvSpPr>
            <a:spLocks noGrp="1"/>
          </p:cNvSpPr>
          <p:nvPr>
            <p:ph type="title"/>
          </p:nvPr>
        </p:nvSpPr>
        <p:spPr>
          <a:xfrm>
            <a:off x="683568" y="-459432"/>
            <a:ext cx="8229600" cy="2511152"/>
          </a:xfrm>
        </p:spPr>
        <p:txBody>
          <a:bodyPr>
            <a:normAutofit/>
          </a:bodyPr>
          <a:lstStyle/>
          <a:p>
            <a:r>
              <a:rPr lang="de-DE" sz="2700" b="1" i="1" dirty="0">
                <a:latin typeface="Arial" panose="020B0604020202020204" pitchFamily="34" charset="0"/>
                <a:cs typeface="Arial" panose="020B0604020202020204" pitchFamily="34" charset="0"/>
              </a:rPr>
              <a:t>Nachkommen des Isaak </a:t>
            </a:r>
            <a:r>
              <a:rPr lang="de-DE" sz="2700" b="1" i="1" dirty="0" err="1">
                <a:latin typeface="Arial" panose="020B0604020202020204" pitchFamily="34" charset="0"/>
                <a:cs typeface="Arial" panose="020B0604020202020204" pitchFamily="34" charset="0"/>
              </a:rPr>
              <a:t>Mané</a:t>
            </a:r>
            <a:r>
              <a:rPr lang="de-DE" sz="2700" b="1" i="1" dirty="0">
                <a:latin typeface="Arial" panose="020B0604020202020204" pitchFamily="34" charset="0"/>
                <a:cs typeface="Arial" panose="020B0604020202020204" pitchFamily="34" charset="0"/>
              </a:rPr>
              <a:t> und der Karolina Wol</a:t>
            </a:r>
            <a:r>
              <a:rPr lang="de-DE" sz="2700" b="1" i="1" dirty="0"/>
              <a:t>f</a:t>
            </a:r>
            <a:br>
              <a:rPr lang="de-DE" b="1" i="1" dirty="0"/>
            </a:br>
            <a:endParaRPr lang="de-DE" dirty="0"/>
          </a:p>
        </p:txBody>
      </p:sp>
      <p:pic>
        <p:nvPicPr>
          <p:cNvPr id="4" name="Inhaltsplatzhalter 3">
            <a:extLst>
              <a:ext uri="{FF2B5EF4-FFF2-40B4-BE49-F238E27FC236}">
                <a16:creationId xmlns:a16="http://schemas.microsoft.com/office/drawing/2014/main" id="{CCDF779B-6A11-4319-946E-E8CCAF97AD92}"/>
              </a:ext>
            </a:extLst>
          </p:cNvPr>
          <p:cNvPicPr>
            <a:picLocks noGrp="1"/>
          </p:cNvPicPr>
          <p:nvPr>
            <p:ph idx="1"/>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051720" y="985177"/>
            <a:ext cx="5040560" cy="5877272"/>
          </a:xfrm>
          <a:prstGeom prst="rect">
            <a:avLst/>
          </a:prstGeom>
        </p:spPr>
      </p:pic>
    </p:spTree>
    <p:extLst>
      <p:ext uri="{BB962C8B-B14F-4D97-AF65-F5344CB8AC3E}">
        <p14:creationId xmlns:p14="http://schemas.microsoft.com/office/powerpoint/2010/main" val="1204279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8F503C-3EF1-4652-A428-07BEF7E59E30}"/>
              </a:ext>
            </a:extLst>
          </p:cNvPr>
          <p:cNvSpPr>
            <a:spLocks noGrp="1"/>
          </p:cNvSpPr>
          <p:nvPr>
            <p:ph type="title"/>
          </p:nvPr>
        </p:nvSpPr>
        <p:spPr>
          <a:xfrm>
            <a:off x="457200" y="274638"/>
            <a:ext cx="8229600" cy="1282154"/>
          </a:xfrm>
        </p:spPr>
        <p:txBody>
          <a:bodyPr>
            <a:normAutofit/>
          </a:bodyPr>
          <a:lstStyle/>
          <a:p>
            <a:r>
              <a:rPr lang="de-DE" sz="2400" b="1" i="1" dirty="0">
                <a:latin typeface="Arial" panose="020B0604020202020204" pitchFamily="34" charset="0"/>
                <a:cs typeface="Arial" panose="020B0604020202020204" pitchFamily="34" charset="0"/>
              </a:rPr>
              <a:t>Wohnhaus von Simon Mané und Regina geb. Mayer</a:t>
            </a:r>
            <a:br>
              <a:rPr lang="de-DE" sz="2400" b="1" i="1" dirty="0">
                <a:latin typeface="Arial" panose="020B0604020202020204" pitchFamily="34" charset="0"/>
                <a:cs typeface="Arial" panose="020B0604020202020204" pitchFamily="34" charset="0"/>
              </a:rPr>
            </a:br>
            <a:r>
              <a:rPr lang="de-DE" sz="2400" i="1" dirty="0">
                <a:latin typeface="Arial" panose="020B0604020202020204" pitchFamily="34" charset="0"/>
                <a:cs typeface="Arial" panose="020B0604020202020204" pitchFamily="34" charset="0"/>
              </a:rPr>
              <a:t>Storchengasse 9</a:t>
            </a:r>
            <a:endParaRPr lang="de-DE" sz="2400" b="1" i="1" dirty="0">
              <a:latin typeface="Arial" panose="020B0604020202020204" pitchFamily="34" charset="0"/>
              <a:cs typeface="Arial" panose="020B0604020202020204" pitchFamily="34" charset="0"/>
            </a:endParaRPr>
          </a:p>
        </p:txBody>
      </p:sp>
      <p:pic>
        <p:nvPicPr>
          <p:cNvPr id="8" name="Inhaltsplatzhalter 7">
            <a:extLst>
              <a:ext uri="{FF2B5EF4-FFF2-40B4-BE49-F238E27FC236}">
                <a16:creationId xmlns:a16="http://schemas.microsoft.com/office/drawing/2014/main" id="{CD5398D6-B9F4-490A-8348-0EDFDDC9AE1A}"/>
              </a:ext>
            </a:extLst>
          </p:cNvPr>
          <p:cNvPicPr>
            <a:picLocks noGrp="1" noChangeAspect="1"/>
          </p:cNvPicPr>
          <p:nvPr>
            <p:ph idx="1"/>
          </p:nvPr>
        </p:nvPicPr>
        <p:blipFill>
          <a:blip r:embed="rId2"/>
          <a:stretch>
            <a:fillRect/>
          </a:stretch>
        </p:blipFill>
        <p:spPr>
          <a:xfrm>
            <a:off x="0" y="1273280"/>
            <a:ext cx="8820472" cy="6615354"/>
          </a:xfrm>
          <a:prstGeom prst="rect">
            <a:avLst/>
          </a:prstGeom>
        </p:spPr>
      </p:pic>
    </p:spTree>
    <p:extLst>
      <p:ext uri="{BB962C8B-B14F-4D97-AF65-F5344CB8AC3E}">
        <p14:creationId xmlns:p14="http://schemas.microsoft.com/office/powerpoint/2010/main" val="2429374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1F3053-A8D8-4259-97FD-54C696E22332}"/>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Wohnhaus von Isidor Mané I. und Emilie geb. Lehmann</a:t>
            </a:r>
            <a:br>
              <a:rPr lang="de-DE" sz="2400" b="1" i="1" dirty="0">
                <a:latin typeface="Arial" panose="020B0604020202020204" pitchFamily="34" charset="0"/>
                <a:cs typeface="Arial" panose="020B0604020202020204" pitchFamily="34" charset="0"/>
              </a:rPr>
            </a:br>
            <a:r>
              <a:rPr lang="de-DE" sz="2400" i="1" dirty="0">
                <a:latin typeface="Arial" panose="020B0604020202020204" pitchFamily="34" charset="0"/>
                <a:cs typeface="Arial" panose="020B0604020202020204" pitchFamily="34" charset="0"/>
              </a:rPr>
              <a:t>heute: </a:t>
            </a:r>
            <a:r>
              <a:rPr lang="de-DE" sz="2400" i="1" dirty="0" err="1">
                <a:latin typeface="Arial" panose="020B0604020202020204" pitchFamily="34" charset="0"/>
                <a:cs typeface="Arial" panose="020B0604020202020204" pitchFamily="34" charset="0"/>
              </a:rPr>
              <a:t>Gäustraße</a:t>
            </a:r>
            <a:r>
              <a:rPr lang="de-DE" sz="2400" i="1" dirty="0">
                <a:latin typeface="Arial" panose="020B0604020202020204" pitchFamily="34" charset="0"/>
                <a:cs typeface="Arial" panose="020B0604020202020204" pitchFamily="34" charset="0"/>
              </a:rPr>
              <a:t> 51</a:t>
            </a:r>
            <a:endParaRPr lang="de-DE" sz="2400" b="1" i="1" dirty="0">
              <a:latin typeface="Arial" panose="020B0604020202020204" pitchFamily="34" charset="0"/>
              <a:cs typeface="Arial" panose="020B0604020202020204" pitchFamily="34" charset="0"/>
            </a:endParaRPr>
          </a:p>
        </p:txBody>
      </p:sp>
      <p:pic>
        <p:nvPicPr>
          <p:cNvPr id="4" name="Inhaltsplatzhalter 3">
            <a:extLst>
              <a:ext uri="{FF2B5EF4-FFF2-40B4-BE49-F238E27FC236}">
                <a16:creationId xmlns:a16="http://schemas.microsoft.com/office/drawing/2014/main" id="{379609AB-81FD-4AF4-B55B-571D946411D4}"/>
              </a:ext>
            </a:extLst>
          </p:cNvPr>
          <p:cNvPicPr>
            <a:picLocks noGrp="1" noChangeAspect="1"/>
          </p:cNvPicPr>
          <p:nvPr>
            <p:ph idx="1"/>
          </p:nvPr>
        </p:nvPicPr>
        <p:blipFill rotWithShape="1">
          <a:blip r:embed="rId2"/>
          <a:srcRect l="10684" t="6619" r="11320" b="-593"/>
          <a:stretch/>
        </p:blipFill>
        <p:spPr>
          <a:xfrm>
            <a:off x="1835696" y="1417638"/>
            <a:ext cx="5256584" cy="5112568"/>
          </a:xfrm>
          <a:prstGeom prst="rect">
            <a:avLst/>
          </a:prstGeom>
        </p:spPr>
      </p:pic>
    </p:spTree>
    <p:extLst>
      <p:ext uri="{BB962C8B-B14F-4D97-AF65-F5344CB8AC3E}">
        <p14:creationId xmlns:p14="http://schemas.microsoft.com/office/powerpoint/2010/main" val="23987824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E95F03-4ADC-4727-A95F-0BB9233A2736}"/>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Bella Mané</a:t>
            </a:r>
            <a:r>
              <a:rPr lang="de-DE" sz="2400" i="1" dirty="0">
                <a:latin typeface="Arial" panose="020B0604020202020204" pitchFamily="34" charset="0"/>
                <a:cs typeface="Arial" panose="020B0604020202020204" pitchFamily="34" charset="0"/>
              </a:rPr>
              <a:t> (Einbürgerungsdokument)</a:t>
            </a:r>
          </a:p>
        </p:txBody>
      </p:sp>
      <p:pic>
        <p:nvPicPr>
          <p:cNvPr id="4" name="Grafik 3">
            <a:extLst>
              <a:ext uri="{FF2B5EF4-FFF2-40B4-BE49-F238E27FC236}">
                <a16:creationId xmlns:a16="http://schemas.microsoft.com/office/drawing/2014/main" id="{42A26A0F-E12F-4C8A-968F-D54374118A4F}"/>
              </a:ext>
            </a:extLst>
          </p:cNvPr>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30485" t="49770" r="28967" b="5522"/>
          <a:stretch/>
        </p:blipFill>
        <p:spPr bwMode="auto">
          <a:xfrm>
            <a:off x="899592" y="3955935"/>
            <a:ext cx="6840760" cy="2585739"/>
          </a:xfrm>
          <a:prstGeom prst="rect">
            <a:avLst/>
          </a:prstGeom>
          <a:ln>
            <a:noFill/>
          </a:ln>
          <a:extLst>
            <a:ext uri="{53640926-AAD7-44D8-BBD7-CCE9431645EC}">
              <a14:shadowObscured xmlns:a14="http://schemas.microsoft.com/office/drawing/2010/main"/>
            </a:ext>
          </a:extLst>
        </p:spPr>
      </p:pic>
      <p:pic>
        <p:nvPicPr>
          <p:cNvPr id="5" name="Inhaltsplatzhalter 4">
            <a:extLst>
              <a:ext uri="{FF2B5EF4-FFF2-40B4-BE49-F238E27FC236}">
                <a16:creationId xmlns:a16="http://schemas.microsoft.com/office/drawing/2014/main" id="{519832C1-61CF-4217-AEE5-ECCCBFC7A762}"/>
              </a:ext>
            </a:extLst>
          </p:cNvPr>
          <p:cNvPicPr>
            <a:picLocks noGrp="1"/>
          </p:cNvPicPr>
          <p:nvPr>
            <p:ph idx="1"/>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t="8834"/>
          <a:stretch/>
        </p:blipFill>
        <p:spPr bwMode="auto">
          <a:xfrm>
            <a:off x="3059832" y="1417638"/>
            <a:ext cx="2157933" cy="23884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9177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51056F-FD12-4B86-A9A7-B536F8A55580}"/>
              </a:ext>
            </a:extLst>
          </p:cNvPr>
          <p:cNvSpPr>
            <a:spLocks noGrp="1"/>
          </p:cNvSpPr>
          <p:nvPr>
            <p:ph type="title"/>
          </p:nvPr>
        </p:nvSpPr>
        <p:spPr>
          <a:xfrm>
            <a:off x="457200" y="260648"/>
            <a:ext cx="8229600" cy="1156990"/>
          </a:xfrm>
        </p:spPr>
        <p:txBody>
          <a:bodyPr>
            <a:normAutofit fontScale="90000"/>
          </a:bodyPr>
          <a:lstStyle/>
          <a:p>
            <a:br>
              <a:rPr lang="de-DE" sz="2700" i="1" dirty="0"/>
            </a:br>
            <a:r>
              <a:rPr lang="de-DE" sz="2700" b="1" i="1" dirty="0">
                <a:latin typeface="Arial" panose="020B0604020202020204" pitchFamily="34" charset="0"/>
                <a:cs typeface="Arial" panose="020B0604020202020204" pitchFamily="34" charset="0"/>
              </a:rPr>
              <a:t>Wohnhaus von Leo und Frieda Mané</a:t>
            </a:r>
            <a:br>
              <a:rPr lang="de-DE" sz="2700" b="1" i="1" dirty="0">
                <a:latin typeface="Arial" panose="020B0604020202020204" pitchFamily="34" charset="0"/>
                <a:cs typeface="Arial" panose="020B0604020202020204" pitchFamily="34" charset="0"/>
              </a:rPr>
            </a:br>
            <a:r>
              <a:rPr lang="de-DE" sz="2700" i="1" dirty="0">
                <a:latin typeface="Arial" panose="020B0604020202020204" pitchFamily="34" charset="0"/>
                <a:cs typeface="Arial" panose="020B0604020202020204" pitchFamily="34" charset="0"/>
              </a:rPr>
              <a:t>heute: </a:t>
            </a:r>
            <a:r>
              <a:rPr lang="de-DE" sz="2700" i="1" dirty="0" err="1">
                <a:latin typeface="Arial" panose="020B0604020202020204" pitchFamily="34" charset="0"/>
                <a:cs typeface="Arial" panose="020B0604020202020204" pitchFamily="34" charset="0"/>
              </a:rPr>
              <a:t>Gäustraße</a:t>
            </a:r>
            <a:r>
              <a:rPr lang="de-DE" sz="2700" i="1" dirty="0">
                <a:latin typeface="Arial" panose="020B0604020202020204" pitchFamily="34" charset="0"/>
                <a:cs typeface="Arial" panose="020B0604020202020204" pitchFamily="34" charset="0"/>
              </a:rPr>
              <a:t> 103</a:t>
            </a:r>
            <a:br>
              <a:rPr lang="de-DE" dirty="0"/>
            </a:br>
            <a:endParaRPr lang="de-DE" dirty="0"/>
          </a:p>
        </p:txBody>
      </p:sp>
      <p:pic>
        <p:nvPicPr>
          <p:cNvPr id="4" name="Inhaltsplatzhalter 3">
            <a:extLst>
              <a:ext uri="{FF2B5EF4-FFF2-40B4-BE49-F238E27FC236}">
                <a16:creationId xmlns:a16="http://schemas.microsoft.com/office/drawing/2014/main" id="{07E83884-7660-42FC-9663-6DCEEDE331D6}"/>
              </a:ext>
            </a:extLst>
          </p:cNvPr>
          <p:cNvPicPr>
            <a:picLocks noGrp="1"/>
          </p:cNvPicPr>
          <p:nvPr>
            <p:ph idx="1"/>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827584" y="1268760"/>
            <a:ext cx="7200800" cy="5328592"/>
          </a:xfrm>
          <a:prstGeom prst="rect">
            <a:avLst/>
          </a:prstGeom>
        </p:spPr>
      </p:pic>
    </p:spTree>
    <p:extLst>
      <p:ext uri="{BB962C8B-B14F-4D97-AF65-F5344CB8AC3E}">
        <p14:creationId xmlns:p14="http://schemas.microsoft.com/office/powerpoint/2010/main" val="532431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E1B0CF-2BB9-4AB0-BEA5-74C0246DFA3D}"/>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Regina und Simon Mané </a:t>
            </a:r>
            <a:r>
              <a:rPr lang="de-DE" sz="2400" i="1" dirty="0">
                <a:latin typeface="Arial" panose="020B0604020202020204" pitchFamily="34" charset="0"/>
                <a:cs typeface="Arial" panose="020B0604020202020204" pitchFamily="34" charset="0"/>
              </a:rPr>
              <a:t>(1925 und 1928)</a:t>
            </a:r>
            <a:br>
              <a:rPr lang="de-DE" sz="2400" i="1" dirty="0">
                <a:latin typeface="Arial" panose="020B0604020202020204" pitchFamily="34" charset="0"/>
                <a:cs typeface="Arial" panose="020B0604020202020204" pitchFamily="34" charset="0"/>
              </a:rPr>
            </a:br>
            <a:r>
              <a:rPr lang="de-DE" sz="2400" i="1" dirty="0">
                <a:latin typeface="Arial" panose="020B0604020202020204" pitchFamily="34" charset="0"/>
                <a:cs typeface="Arial" panose="020B0604020202020204" pitchFamily="34" charset="0"/>
              </a:rPr>
              <a:t>(„Zum Gedenken an </a:t>
            </a:r>
            <a:r>
              <a:rPr lang="de-DE" sz="2400" b="1" i="1" dirty="0">
                <a:latin typeface="Arial" panose="020B0604020202020204" pitchFamily="34" charset="0"/>
                <a:cs typeface="Arial" panose="020B0604020202020204" pitchFamily="34" charset="0"/>
              </a:rPr>
              <a:t>Sigmund Mané</a:t>
            </a:r>
            <a:r>
              <a:rPr lang="de-DE" sz="2400" i="1" dirty="0">
                <a:latin typeface="Arial" panose="020B0604020202020204" pitchFamily="34" charset="0"/>
                <a:cs typeface="Arial" panose="020B0604020202020204" pitchFamily="34" charset="0"/>
              </a:rPr>
              <a:t>, 1982-1942“</a:t>
            </a:r>
          </a:p>
        </p:txBody>
      </p:sp>
      <p:pic>
        <p:nvPicPr>
          <p:cNvPr id="4" name="Inhaltsplatzhalter 3">
            <a:extLst>
              <a:ext uri="{FF2B5EF4-FFF2-40B4-BE49-F238E27FC236}">
                <a16:creationId xmlns:a16="http://schemas.microsoft.com/office/drawing/2014/main" id="{6AA11E4B-CD5D-44FD-9B01-A4BBFD6AB573}"/>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12808" t="39772" r="10791" b="28016"/>
          <a:stretch/>
        </p:blipFill>
        <p:spPr bwMode="auto">
          <a:xfrm>
            <a:off x="1259632" y="1417638"/>
            <a:ext cx="7272808" cy="47476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453810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105BD-5233-4554-A30B-CDB62696496C}"/>
              </a:ext>
            </a:extLst>
          </p:cNvPr>
          <p:cNvSpPr>
            <a:spLocks noGrp="1"/>
          </p:cNvSpPr>
          <p:nvPr>
            <p:ph type="title"/>
          </p:nvPr>
        </p:nvSpPr>
        <p:spPr/>
        <p:txBody>
          <a:bodyPr>
            <a:normAutofit fontScale="90000"/>
          </a:bodyPr>
          <a:lstStyle/>
          <a:p>
            <a:br>
              <a:rPr lang="de-DE" sz="2700" b="1" i="1" dirty="0"/>
            </a:br>
            <a:r>
              <a:rPr lang="de-DE" sz="2700" b="1" i="1" dirty="0">
                <a:latin typeface="Arial" panose="020B0604020202020204" pitchFamily="34" charset="0"/>
                <a:cs typeface="Arial" panose="020B0604020202020204" pitchFamily="34" charset="0"/>
              </a:rPr>
              <a:t>Nachkommen des Elias </a:t>
            </a:r>
            <a:r>
              <a:rPr lang="de-DE" sz="2700" b="1" i="1" dirty="0" err="1">
                <a:latin typeface="Arial" panose="020B0604020202020204" pitchFamily="34" charset="0"/>
                <a:cs typeface="Arial" panose="020B0604020202020204" pitchFamily="34" charset="0"/>
              </a:rPr>
              <a:t>Mané</a:t>
            </a:r>
            <a:r>
              <a:rPr lang="de-DE" sz="2700" b="1" i="1" dirty="0">
                <a:latin typeface="Arial" panose="020B0604020202020204" pitchFamily="34" charset="0"/>
                <a:cs typeface="Arial" panose="020B0604020202020204" pitchFamily="34" charset="0"/>
              </a:rPr>
              <a:t> und der Helena Marschall</a:t>
            </a:r>
            <a:br>
              <a:rPr lang="de-DE" b="1" i="1"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p:txBody>
      </p:sp>
      <p:pic>
        <p:nvPicPr>
          <p:cNvPr id="4" name="Inhaltsplatzhalter 3">
            <a:extLst>
              <a:ext uri="{FF2B5EF4-FFF2-40B4-BE49-F238E27FC236}">
                <a16:creationId xmlns:a16="http://schemas.microsoft.com/office/drawing/2014/main" id="{11F117B1-01CA-4C73-9CD2-0A21796138D9}"/>
              </a:ext>
            </a:extLst>
          </p:cNvPr>
          <p:cNvPicPr>
            <a:picLocks noGrp="1"/>
          </p:cNvPicPr>
          <p:nvPr>
            <p:ph idx="1"/>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t="7051" r="3736" b="3735"/>
          <a:stretch/>
        </p:blipFill>
        <p:spPr bwMode="auto">
          <a:xfrm>
            <a:off x="1331640" y="1124744"/>
            <a:ext cx="6408711" cy="54586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946877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2AEDDC-DB25-4B19-A466-07C0AAE29493}"/>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Haus der Familie Adolf bzw. Elias Mané</a:t>
            </a:r>
            <a:br>
              <a:rPr lang="de-DE" sz="2400" b="1" i="1" dirty="0">
                <a:latin typeface="Arial" panose="020B0604020202020204" pitchFamily="34" charset="0"/>
                <a:cs typeface="Arial" panose="020B0604020202020204" pitchFamily="34" charset="0"/>
              </a:rPr>
            </a:br>
            <a:r>
              <a:rPr lang="de-DE" sz="2400" i="1" dirty="0">
                <a:latin typeface="Arial" panose="020B0604020202020204" pitchFamily="34" charset="0"/>
                <a:cs typeface="Arial" panose="020B0604020202020204" pitchFamily="34" charset="0"/>
              </a:rPr>
              <a:t>heute: </a:t>
            </a:r>
            <a:r>
              <a:rPr lang="de-DE" sz="2400" i="1" dirty="0" err="1">
                <a:latin typeface="Arial" panose="020B0604020202020204" pitchFamily="34" charset="0"/>
                <a:cs typeface="Arial" panose="020B0604020202020204" pitchFamily="34" charset="0"/>
              </a:rPr>
              <a:t>Gäustraße</a:t>
            </a:r>
            <a:r>
              <a:rPr lang="de-DE" sz="2400" i="1" dirty="0">
                <a:latin typeface="Arial" panose="020B0604020202020204" pitchFamily="34" charset="0"/>
                <a:cs typeface="Arial" panose="020B0604020202020204" pitchFamily="34" charset="0"/>
              </a:rPr>
              <a:t> 59</a:t>
            </a:r>
            <a:endParaRPr lang="de-DE" sz="2400" b="1" dirty="0">
              <a:latin typeface="Arial" panose="020B0604020202020204" pitchFamily="34" charset="0"/>
              <a:cs typeface="Arial" panose="020B0604020202020204" pitchFamily="34" charset="0"/>
            </a:endParaRPr>
          </a:p>
        </p:txBody>
      </p:sp>
      <p:pic>
        <p:nvPicPr>
          <p:cNvPr id="4" name="Inhaltsplatzhalter 3">
            <a:extLst>
              <a:ext uri="{FF2B5EF4-FFF2-40B4-BE49-F238E27FC236}">
                <a16:creationId xmlns:a16="http://schemas.microsoft.com/office/drawing/2014/main" id="{D462E56F-F4C4-46E0-BFC2-74B36D31F797}"/>
              </a:ext>
            </a:extLst>
          </p:cNvPr>
          <p:cNvPicPr>
            <a:picLocks noGrp="1"/>
          </p:cNvPicPr>
          <p:nvPr>
            <p:ph idx="1"/>
          </p:nvPr>
        </p:nvPicPr>
        <p:blipFill rotWithShape="1">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1531" b="19093"/>
          <a:stretch/>
        </p:blipFill>
        <p:spPr bwMode="auto">
          <a:xfrm>
            <a:off x="1187624" y="1417638"/>
            <a:ext cx="6840760" cy="47476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350883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9D767F-E1DA-4D8D-841D-1C308631880A}"/>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Rechnung von Elias Mané, 1917</a:t>
            </a:r>
          </a:p>
        </p:txBody>
      </p:sp>
      <p:pic>
        <p:nvPicPr>
          <p:cNvPr id="4" name="Inhaltsplatzhalter 3">
            <a:extLst>
              <a:ext uri="{FF2B5EF4-FFF2-40B4-BE49-F238E27FC236}">
                <a16:creationId xmlns:a16="http://schemas.microsoft.com/office/drawing/2014/main" id="{C0299343-A56D-47B4-936A-9F53C02B92D7}"/>
              </a:ext>
            </a:extLst>
          </p:cNvPr>
          <p:cNvPicPr>
            <a:picLocks noGrp="1" noChangeAspect="1"/>
          </p:cNvPicPr>
          <p:nvPr>
            <p:ph idx="1"/>
          </p:nvPr>
        </p:nvPicPr>
        <p:blipFill>
          <a:blip r:embed="rId2"/>
          <a:stretch>
            <a:fillRect/>
          </a:stretch>
        </p:blipFill>
        <p:spPr>
          <a:xfrm>
            <a:off x="981512" y="1395338"/>
            <a:ext cx="7679565" cy="4320479"/>
          </a:xfrm>
          <a:prstGeom prst="rect">
            <a:avLst/>
          </a:prstGeom>
        </p:spPr>
      </p:pic>
    </p:spTree>
    <p:extLst>
      <p:ext uri="{BB962C8B-B14F-4D97-AF65-F5344CB8AC3E}">
        <p14:creationId xmlns:p14="http://schemas.microsoft.com/office/powerpoint/2010/main" val="1684499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A8D7E1-1AF0-4540-AFF3-EB415723CF42}"/>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Rechnung von Adolf Mané, 1929</a:t>
            </a:r>
          </a:p>
        </p:txBody>
      </p:sp>
      <p:pic>
        <p:nvPicPr>
          <p:cNvPr id="4" name="Inhaltsplatzhalter 3">
            <a:extLst>
              <a:ext uri="{FF2B5EF4-FFF2-40B4-BE49-F238E27FC236}">
                <a16:creationId xmlns:a16="http://schemas.microsoft.com/office/drawing/2014/main" id="{43926F75-B64A-4E70-BFEC-B9AEBC347437}"/>
              </a:ext>
            </a:extLst>
          </p:cNvPr>
          <p:cNvPicPr>
            <a:picLocks noGrp="1" noChangeAspect="1"/>
          </p:cNvPicPr>
          <p:nvPr>
            <p:ph idx="1"/>
          </p:nvPr>
        </p:nvPicPr>
        <p:blipFill>
          <a:blip r:embed="rId2"/>
          <a:stretch>
            <a:fillRect/>
          </a:stretch>
        </p:blipFill>
        <p:spPr>
          <a:xfrm>
            <a:off x="2443163" y="1102874"/>
            <a:ext cx="4289077" cy="5480488"/>
          </a:xfrm>
          <a:prstGeom prst="rect">
            <a:avLst/>
          </a:prstGeom>
        </p:spPr>
      </p:pic>
    </p:spTree>
    <p:extLst>
      <p:ext uri="{BB962C8B-B14F-4D97-AF65-F5344CB8AC3E}">
        <p14:creationId xmlns:p14="http://schemas.microsoft.com/office/powerpoint/2010/main" val="4149591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745DB3-B7EE-474F-8E5A-C61525C2CC10}"/>
              </a:ext>
            </a:extLst>
          </p:cNvPr>
          <p:cNvSpPr>
            <a:spLocks noGrp="1"/>
          </p:cNvSpPr>
          <p:nvPr>
            <p:ph type="title"/>
          </p:nvPr>
        </p:nvSpPr>
        <p:spPr/>
        <p:txBody>
          <a:bodyPr>
            <a:normAutofit/>
          </a:bodyPr>
          <a:lstStyle/>
          <a:p>
            <a:r>
              <a:rPr lang="de-DE" sz="2400" b="1" i="1" dirty="0">
                <a:effectLst/>
                <a:latin typeface="Arial" panose="020B0604020202020204" pitchFamily="34" charset="0"/>
                <a:ea typeface="Times New Roman" panose="02020603050405020304" pitchFamily="18" charset="0"/>
              </a:rPr>
              <a:t>Entwicklung der jüdischen Gemeinde Geinsheim</a:t>
            </a:r>
            <a:br>
              <a:rPr lang="de-DE" sz="2400" b="1" i="1" dirty="0">
                <a:effectLst/>
                <a:latin typeface="Arial" panose="020B0604020202020204" pitchFamily="34" charset="0"/>
                <a:ea typeface="Times New Roman" panose="02020603050405020304" pitchFamily="18" charset="0"/>
              </a:rPr>
            </a:br>
            <a:r>
              <a:rPr lang="de-DE" sz="2400" b="1" i="1" dirty="0">
                <a:effectLst/>
                <a:latin typeface="Arial" panose="020B0604020202020204" pitchFamily="34" charset="0"/>
                <a:ea typeface="Times New Roman" panose="02020603050405020304" pitchFamily="18" charset="0"/>
              </a:rPr>
              <a:t>1718 - 1851</a:t>
            </a:r>
            <a:endParaRPr lang="de-DE" sz="2400" dirty="0"/>
          </a:p>
        </p:txBody>
      </p:sp>
      <p:sp>
        <p:nvSpPr>
          <p:cNvPr id="3" name="Inhaltsplatzhalter 2">
            <a:extLst>
              <a:ext uri="{FF2B5EF4-FFF2-40B4-BE49-F238E27FC236}">
                <a16:creationId xmlns:a16="http://schemas.microsoft.com/office/drawing/2014/main" id="{168DC249-2E0B-4D30-BB46-C56BB8C5F756}"/>
              </a:ext>
            </a:extLst>
          </p:cNvPr>
          <p:cNvSpPr>
            <a:spLocks noGrp="1"/>
          </p:cNvSpPr>
          <p:nvPr>
            <p:ph idx="1"/>
          </p:nvPr>
        </p:nvSpPr>
        <p:spPr/>
        <p:txBody>
          <a:bodyPr>
            <a:normAutofit fontScale="62500" lnSpcReduction="20000"/>
          </a:bodyPr>
          <a:lstStyle/>
          <a:p>
            <a:pPr marL="0" indent="0">
              <a:lnSpc>
                <a:spcPct val="115000"/>
              </a:lnSpc>
              <a:buNone/>
            </a:pPr>
            <a:r>
              <a:rPr lang="de-DE" sz="1800" dirty="0">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Times New Roman" panose="02020603050405020304" pitchFamily="18" charset="0"/>
              <a:ea typeface="Times New Roman" panose="02020603050405020304" pitchFamily="18" charset="0"/>
              <a:cs typeface="Arial" panose="020B0604020202020204" pitchFamily="34" charset="0"/>
            </a:endParaRPr>
          </a:p>
          <a:p>
            <a:pPr>
              <a:lnSpc>
                <a:spcPct val="115000"/>
              </a:lnSpc>
            </a:pPr>
            <a:r>
              <a:rPr lang="de-DE" sz="2000" dirty="0">
                <a:effectLst/>
                <a:latin typeface="Arial" panose="020B0604020202020204" pitchFamily="34" charset="0"/>
                <a:ea typeface="Times New Roman" panose="02020603050405020304" pitchFamily="18" charset="0"/>
                <a:cs typeface="Arial" panose="020B0604020202020204" pitchFamily="34" charset="0"/>
              </a:rPr>
              <a:t>Jahr			Zahl der Mitglieder 		Anteil an der Gesamtbevölkerung</a:t>
            </a:r>
          </a:p>
          <a:p>
            <a:pPr>
              <a:lnSpc>
                <a:spcPct val="115000"/>
              </a:lnSpc>
            </a:pPr>
            <a:r>
              <a:rPr lang="de-DE" sz="2000" dirty="0">
                <a:effectLst/>
                <a:latin typeface="Arial" panose="020B0604020202020204" pitchFamily="34" charset="0"/>
                <a:ea typeface="Times New Roman" panose="02020603050405020304" pitchFamily="18" charset="0"/>
                <a:cs typeface="Arial" panose="020B0604020202020204" pitchFamily="34" charset="0"/>
              </a:rPr>
              <a:t> </a:t>
            </a:r>
          </a:p>
          <a:p>
            <a:pPr>
              <a:lnSpc>
                <a:spcPct val="115000"/>
              </a:lnSpc>
            </a:pPr>
            <a:r>
              <a:rPr lang="de-DE" sz="2000" dirty="0">
                <a:effectLst/>
                <a:latin typeface="Arial" panose="020B0604020202020204" pitchFamily="34" charset="0"/>
                <a:ea typeface="Times New Roman" panose="02020603050405020304" pitchFamily="18" charset="0"/>
                <a:cs typeface="Arial" panose="020B0604020202020204" pitchFamily="34" charset="0"/>
              </a:rPr>
              <a:t>1718			1 jüdische Familie		86 katholische Familien</a:t>
            </a:r>
          </a:p>
          <a:p>
            <a:pPr>
              <a:lnSpc>
                <a:spcPct val="115000"/>
              </a:lnSpc>
            </a:pPr>
            <a:r>
              <a:rPr lang="de-DE" sz="2000" dirty="0">
                <a:effectLst/>
                <a:latin typeface="Arial" panose="020B0604020202020204" pitchFamily="34" charset="0"/>
                <a:ea typeface="Times New Roman" panose="02020603050405020304" pitchFamily="18" charset="0"/>
                <a:cs typeface="Arial" panose="020B0604020202020204" pitchFamily="34" charset="0"/>
              </a:rPr>
              <a:t>1734			8</a:t>
            </a:r>
          </a:p>
          <a:p>
            <a:pPr>
              <a:lnSpc>
                <a:spcPct val="115000"/>
              </a:lnSpc>
            </a:pPr>
            <a:r>
              <a:rPr lang="de-DE" sz="2000" dirty="0">
                <a:effectLst/>
                <a:latin typeface="Arial" panose="020B0604020202020204" pitchFamily="34" charset="0"/>
                <a:ea typeface="Times New Roman" panose="02020603050405020304" pitchFamily="18" charset="0"/>
                <a:cs typeface="Arial" panose="020B0604020202020204" pitchFamily="34" charset="0"/>
              </a:rPr>
              <a:t>1754			vier jüdische Haushaltungen</a:t>
            </a:r>
            <a:br>
              <a:rPr lang="de-DE" sz="2000" dirty="0">
                <a:effectLst/>
                <a:latin typeface="Arial" panose="020B0604020202020204" pitchFamily="34" charset="0"/>
                <a:ea typeface="Times New Roman" panose="02020603050405020304" pitchFamily="18" charset="0"/>
                <a:cs typeface="Arial" panose="020B0604020202020204" pitchFamily="34" charset="0"/>
              </a:rPr>
            </a:br>
            <a:r>
              <a:rPr lang="de-DE" sz="2000" dirty="0">
                <a:effectLst/>
                <a:latin typeface="Arial" panose="020B0604020202020204" pitchFamily="34" charset="0"/>
                <a:ea typeface="Times New Roman" panose="02020603050405020304" pitchFamily="18" charset="0"/>
                <a:cs typeface="Arial" panose="020B0604020202020204" pitchFamily="34" charset="0"/>
              </a:rPr>
              <a:t>1787/88		37		699		5,0 % </a:t>
            </a:r>
          </a:p>
          <a:p>
            <a:pPr>
              <a:lnSpc>
                <a:spcPct val="115000"/>
              </a:lnSpc>
            </a:pPr>
            <a:r>
              <a:rPr lang="de-DE" sz="2000" dirty="0">
                <a:effectLst/>
                <a:latin typeface="Arial" panose="020B0604020202020204" pitchFamily="34" charset="0"/>
                <a:ea typeface="Times New Roman" panose="02020603050405020304" pitchFamily="18" charset="0"/>
                <a:cs typeface="Arial" panose="020B0604020202020204" pitchFamily="34" charset="0"/>
              </a:rPr>
              <a:t>1801			31				4,5 %	</a:t>
            </a:r>
            <a:br>
              <a:rPr lang="de-DE" sz="2000" dirty="0">
                <a:effectLst/>
                <a:latin typeface="Arial" panose="020B0604020202020204" pitchFamily="34" charset="0"/>
                <a:ea typeface="Times New Roman" panose="02020603050405020304" pitchFamily="18" charset="0"/>
                <a:cs typeface="Arial" panose="020B0604020202020204" pitchFamily="34" charset="0"/>
              </a:rPr>
            </a:br>
            <a:r>
              <a:rPr lang="de-DE" sz="2000" dirty="0">
                <a:effectLst/>
                <a:latin typeface="Arial" panose="020B0604020202020204" pitchFamily="34" charset="0"/>
                <a:ea typeface="Times New Roman" panose="02020603050405020304" pitchFamily="18" charset="0"/>
                <a:cs typeface="Arial" panose="020B0604020202020204" pitchFamily="34" charset="0"/>
              </a:rPr>
              <a:t>1802 			31 		691		4,5 %</a:t>
            </a:r>
          </a:p>
          <a:p>
            <a:pPr>
              <a:lnSpc>
                <a:spcPct val="115000"/>
              </a:lnSpc>
            </a:pPr>
            <a:r>
              <a:rPr lang="de-DE" sz="2000" dirty="0">
                <a:effectLst/>
                <a:latin typeface="Arial" panose="020B0604020202020204" pitchFamily="34" charset="0"/>
                <a:ea typeface="Times New Roman" panose="02020603050405020304" pitchFamily="18" charset="0"/>
                <a:cs typeface="Arial" panose="020B0604020202020204" pitchFamily="34" charset="0"/>
              </a:rPr>
              <a:t>1806			39</a:t>
            </a:r>
          </a:p>
          <a:p>
            <a:pPr>
              <a:lnSpc>
                <a:spcPct val="115000"/>
              </a:lnSpc>
            </a:pPr>
            <a:r>
              <a:rPr lang="de-DE" sz="2000" dirty="0">
                <a:effectLst/>
                <a:latin typeface="Arial" panose="020B0604020202020204" pitchFamily="34" charset="0"/>
                <a:ea typeface="Times New Roman" panose="02020603050405020304" pitchFamily="18" charset="0"/>
                <a:cs typeface="Arial" panose="020B0604020202020204" pitchFamily="34" charset="0"/>
              </a:rPr>
              <a:t>1808			60 (geschätzt)			7,2 %  </a:t>
            </a:r>
            <a:r>
              <a:rPr lang="de-DE" sz="2000" b="1" dirty="0">
                <a:effectLst/>
                <a:latin typeface="Arial" panose="020B0604020202020204" pitchFamily="34" charset="0"/>
                <a:ea typeface="Times New Roman" panose="02020603050405020304" pitchFamily="18" charset="0"/>
                <a:cs typeface="Arial" panose="020B0604020202020204" pitchFamily="34" charset="0"/>
              </a:rPr>
              <a:t>(Höhepunkt)</a:t>
            </a:r>
            <a:endParaRPr lang="de-DE"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pPr>
            <a:r>
              <a:rPr lang="de-DE" sz="2000" dirty="0">
                <a:effectLst/>
                <a:latin typeface="Arial" panose="020B0604020202020204" pitchFamily="34" charset="0"/>
                <a:ea typeface="Times New Roman" panose="02020603050405020304" pitchFamily="18" charset="0"/>
                <a:cs typeface="Arial" panose="020B0604020202020204" pitchFamily="34" charset="0"/>
              </a:rPr>
              <a:t>1815			42 (9 Fam.)	860		4,9 %</a:t>
            </a:r>
          </a:p>
          <a:p>
            <a:pPr>
              <a:lnSpc>
                <a:spcPct val="115000"/>
              </a:lnSpc>
            </a:pPr>
            <a:r>
              <a:rPr lang="de-DE" sz="2000" dirty="0">
                <a:effectLst/>
                <a:latin typeface="Arial" panose="020B0604020202020204" pitchFamily="34" charset="0"/>
                <a:ea typeface="Times New Roman" panose="02020603050405020304" pitchFamily="18" charset="0"/>
                <a:cs typeface="Arial" panose="020B0604020202020204" pitchFamily="34" charset="0"/>
              </a:rPr>
              <a:t>1823			56				5,6 % </a:t>
            </a:r>
          </a:p>
          <a:p>
            <a:pPr>
              <a:lnSpc>
                <a:spcPct val="115000"/>
              </a:lnSpc>
            </a:pPr>
            <a:r>
              <a:rPr lang="de-DE" sz="2000" dirty="0">
                <a:effectLst/>
                <a:latin typeface="Arial" panose="020B0604020202020204" pitchFamily="34" charset="0"/>
                <a:ea typeface="Times New Roman" panose="02020603050405020304" pitchFamily="18" charset="0"/>
                <a:cs typeface="Arial" panose="020B0604020202020204" pitchFamily="34" charset="0"/>
              </a:rPr>
              <a:t>1825			56		1126		5,0 %</a:t>
            </a:r>
            <a:br>
              <a:rPr lang="de-DE" sz="2000" dirty="0">
                <a:effectLst/>
                <a:latin typeface="Arial" panose="020B0604020202020204" pitchFamily="34" charset="0"/>
                <a:ea typeface="Times New Roman" panose="02020603050405020304" pitchFamily="18" charset="0"/>
                <a:cs typeface="Arial" panose="020B0604020202020204" pitchFamily="34" charset="0"/>
              </a:rPr>
            </a:br>
            <a:r>
              <a:rPr lang="de-DE" sz="2000" dirty="0">
                <a:effectLst/>
                <a:latin typeface="Arial" panose="020B0604020202020204" pitchFamily="34" charset="0"/>
                <a:ea typeface="Times New Roman" panose="02020603050405020304" pitchFamily="18" charset="0"/>
                <a:cs typeface="Arial" panose="020B0604020202020204" pitchFamily="34" charset="0"/>
              </a:rPr>
              <a:t>1836 			74 				5,8 % </a:t>
            </a:r>
          </a:p>
          <a:p>
            <a:pPr>
              <a:lnSpc>
                <a:spcPct val="115000"/>
              </a:lnSpc>
            </a:pPr>
            <a:r>
              <a:rPr lang="de-DE" sz="2000" dirty="0">
                <a:effectLst/>
                <a:latin typeface="Arial" panose="020B0604020202020204" pitchFamily="34" charset="0"/>
                <a:ea typeface="Times New Roman" panose="02020603050405020304" pitchFamily="18" charset="0"/>
                <a:cs typeface="Arial" panose="020B0604020202020204" pitchFamily="34" charset="0"/>
              </a:rPr>
              <a:t>1845			89</a:t>
            </a:r>
          </a:p>
          <a:p>
            <a:r>
              <a:rPr lang="de-DE" sz="2000" dirty="0">
                <a:effectLst/>
                <a:latin typeface="Arial" panose="020B0604020202020204" pitchFamily="34" charset="0"/>
                <a:ea typeface="Times New Roman" panose="02020603050405020304" pitchFamily="18" charset="0"/>
                <a:cs typeface="Arial" panose="020B0604020202020204" pitchFamily="34" charset="0"/>
              </a:rPr>
              <a:t>1848			94 (18 Familien)</a:t>
            </a:r>
            <a:br>
              <a:rPr lang="de-DE" sz="2000" dirty="0">
                <a:effectLst/>
                <a:latin typeface="Arial" panose="020B0604020202020204" pitchFamily="34" charset="0"/>
                <a:ea typeface="Times New Roman" panose="02020603050405020304" pitchFamily="18" charset="0"/>
                <a:cs typeface="Arial" panose="020B0604020202020204" pitchFamily="34" charset="0"/>
              </a:rPr>
            </a:br>
            <a:r>
              <a:rPr lang="de-DE" sz="2000" b="1" dirty="0">
                <a:effectLst/>
                <a:latin typeface="Arial" panose="020B0604020202020204" pitchFamily="34" charset="0"/>
                <a:ea typeface="Times New Roman" panose="02020603050405020304" pitchFamily="18" charset="0"/>
                <a:cs typeface="Arial" panose="020B0604020202020204" pitchFamily="34" charset="0"/>
              </a:rPr>
              <a:t>1851			108		1510		7,2 %  (Höhepunkt</a:t>
            </a:r>
            <a:r>
              <a:rPr lang="de-DE" sz="1800" b="1" dirty="0">
                <a:effectLst/>
                <a:latin typeface="Arial" panose="020B0604020202020204" pitchFamily="34" charset="0"/>
                <a:ea typeface="Times New Roman" panose="02020603050405020304" pitchFamily="18" charset="0"/>
              </a:rPr>
              <a:t>)</a:t>
            </a:r>
            <a:br>
              <a:rPr lang="de-DE" sz="1800" b="1" dirty="0">
                <a:effectLst/>
                <a:latin typeface="Arial" panose="020B0604020202020204" pitchFamily="34" charset="0"/>
                <a:ea typeface="Times New Roman" panose="02020603050405020304" pitchFamily="18" charset="0"/>
              </a:rPr>
            </a:br>
            <a:endParaRPr lang="de-DE" dirty="0"/>
          </a:p>
        </p:txBody>
      </p:sp>
    </p:spTree>
    <p:extLst>
      <p:ext uri="{BB962C8B-B14F-4D97-AF65-F5344CB8AC3E}">
        <p14:creationId xmlns:p14="http://schemas.microsoft.com/office/powerpoint/2010/main" val="1352312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16FD7-E8D6-49DD-934A-476CFAACD389}"/>
              </a:ext>
            </a:extLst>
          </p:cNvPr>
          <p:cNvSpPr>
            <a:spLocks noGrp="1"/>
          </p:cNvSpPr>
          <p:nvPr>
            <p:ph type="title"/>
          </p:nvPr>
        </p:nvSpPr>
        <p:spPr/>
        <p:txBody>
          <a:bodyPr>
            <a:normAutofit/>
          </a:bodyPr>
          <a:lstStyle/>
          <a:p>
            <a:r>
              <a:rPr lang="de-DE" sz="2800" b="1" i="1" dirty="0">
                <a:latin typeface="Arial" panose="020B0604020202020204" pitchFamily="34" charset="0"/>
                <a:cs typeface="Arial" panose="020B0604020202020204" pitchFamily="34" charset="0"/>
              </a:rPr>
              <a:t>Emil und Kurt Mané </a:t>
            </a:r>
            <a:br>
              <a:rPr lang="de-DE" sz="2800" b="1" i="1" dirty="0">
                <a:latin typeface="Arial" panose="020B0604020202020204" pitchFamily="34" charset="0"/>
                <a:cs typeface="Arial" panose="020B0604020202020204" pitchFamily="34" charset="0"/>
              </a:rPr>
            </a:br>
            <a:r>
              <a:rPr lang="de-DE" sz="2800" i="1" dirty="0">
                <a:latin typeface="Arial" panose="020B0604020202020204" pitchFamily="34" charset="0"/>
                <a:cs typeface="Arial" panose="020B0604020202020204" pitchFamily="34" charset="0"/>
              </a:rPr>
              <a:t>(in die USA ausgewandert)</a:t>
            </a:r>
            <a:endParaRPr lang="de-DE" sz="2800" b="1" i="1" dirty="0">
              <a:latin typeface="Arial" panose="020B0604020202020204" pitchFamily="34" charset="0"/>
              <a:cs typeface="Arial" panose="020B0604020202020204" pitchFamily="34" charset="0"/>
            </a:endParaRPr>
          </a:p>
        </p:txBody>
      </p:sp>
      <p:pic>
        <p:nvPicPr>
          <p:cNvPr id="7" name="Inhaltsplatzhalter 6">
            <a:extLst>
              <a:ext uri="{FF2B5EF4-FFF2-40B4-BE49-F238E27FC236}">
                <a16:creationId xmlns:a16="http://schemas.microsoft.com/office/drawing/2014/main" id="{1251658A-4AE6-4327-8285-46BE0E016826}"/>
              </a:ext>
            </a:extLst>
          </p:cNvPr>
          <p:cNvPicPr>
            <a:picLocks noGrp="1" noChangeAspect="1"/>
          </p:cNvPicPr>
          <p:nvPr>
            <p:ph idx="1"/>
          </p:nvPr>
        </p:nvPicPr>
        <p:blipFill rotWithShape="1">
          <a:blip r:embed="rId2"/>
          <a:srcRect r="-8024" b="34751"/>
          <a:stretch/>
        </p:blipFill>
        <p:spPr>
          <a:xfrm>
            <a:off x="567222" y="1700808"/>
            <a:ext cx="4388372" cy="3672407"/>
          </a:xfrm>
          <a:prstGeom prst="rect">
            <a:avLst/>
          </a:prstGeom>
        </p:spPr>
      </p:pic>
      <p:pic>
        <p:nvPicPr>
          <p:cNvPr id="8" name="Grafik 7">
            <a:extLst>
              <a:ext uri="{FF2B5EF4-FFF2-40B4-BE49-F238E27FC236}">
                <a16:creationId xmlns:a16="http://schemas.microsoft.com/office/drawing/2014/main" id="{8CE9750F-B52E-4D37-9274-20F83F0A2747}"/>
              </a:ext>
            </a:extLst>
          </p:cNvPr>
          <p:cNvPicPr>
            <a:picLocks noChangeAspect="1"/>
          </p:cNvPicPr>
          <p:nvPr/>
        </p:nvPicPr>
        <p:blipFill>
          <a:blip r:embed="rId3"/>
          <a:stretch>
            <a:fillRect/>
          </a:stretch>
        </p:blipFill>
        <p:spPr>
          <a:xfrm>
            <a:off x="4781791" y="1700808"/>
            <a:ext cx="3592916" cy="3672407"/>
          </a:xfrm>
          <a:prstGeom prst="rect">
            <a:avLst/>
          </a:prstGeom>
        </p:spPr>
      </p:pic>
    </p:spTree>
    <p:extLst>
      <p:ext uri="{BB962C8B-B14F-4D97-AF65-F5344CB8AC3E}">
        <p14:creationId xmlns:p14="http://schemas.microsoft.com/office/powerpoint/2010/main" val="5021004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28ABCC-6CD2-44E6-AF49-2F33716F4251}"/>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Mané, Kurt mit Tochter Yvonne Babette, 1951</a:t>
            </a:r>
          </a:p>
        </p:txBody>
      </p:sp>
      <p:pic>
        <p:nvPicPr>
          <p:cNvPr id="8" name="Inhaltsplatzhalter 7">
            <a:extLst>
              <a:ext uri="{FF2B5EF4-FFF2-40B4-BE49-F238E27FC236}">
                <a16:creationId xmlns:a16="http://schemas.microsoft.com/office/drawing/2014/main" id="{076AF476-775D-40D8-8A64-2AD750635C6E}"/>
              </a:ext>
            </a:extLst>
          </p:cNvPr>
          <p:cNvPicPr>
            <a:picLocks noGrp="1" noChangeAspect="1"/>
          </p:cNvPicPr>
          <p:nvPr>
            <p:ph idx="1"/>
          </p:nvPr>
        </p:nvPicPr>
        <p:blipFill>
          <a:blip r:embed="rId2">
            <a:duotone>
              <a:prstClr val="black"/>
              <a:srgbClr val="D9C3A5">
                <a:tint val="50000"/>
                <a:satMod val="180000"/>
              </a:srgbClr>
            </a:duotone>
          </a:blip>
          <a:stretch>
            <a:fillRect/>
          </a:stretch>
        </p:blipFill>
        <p:spPr>
          <a:xfrm>
            <a:off x="3347864" y="1719948"/>
            <a:ext cx="2725820" cy="4857403"/>
          </a:xfrm>
          <a:prstGeom prst="rect">
            <a:avLst/>
          </a:prstGeom>
        </p:spPr>
      </p:pic>
    </p:spTree>
    <p:extLst>
      <p:ext uri="{BB962C8B-B14F-4D97-AF65-F5344CB8AC3E}">
        <p14:creationId xmlns:p14="http://schemas.microsoft.com/office/powerpoint/2010/main" val="13103186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E45DC-F5D0-48F0-88A1-54AA71C598D5}"/>
              </a:ext>
            </a:extLst>
          </p:cNvPr>
          <p:cNvSpPr>
            <a:spLocks noGrp="1"/>
          </p:cNvSpPr>
          <p:nvPr>
            <p:ph type="title"/>
          </p:nvPr>
        </p:nvSpPr>
        <p:spPr/>
        <p:txBody>
          <a:bodyPr>
            <a:normAutofit fontScale="90000"/>
          </a:bodyPr>
          <a:lstStyle/>
          <a:p>
            <a:br>
              <a:rPr lang="de-DE" sz="2700" b="1" i="1" dirty="0"/>
            </a:br>
            <a:r>
              <a:rPr lang="de-DE" sz="2700" b="1" i="1" dirty="0">
                <a:latin typeface="Arial" panose="020B0604020202020204" pitchFamily="34" charset="0"/>
                <a:cs typeface="Arial" panose="020B0604020202020204" pitchFamily="34" charset="0"/>
              </a:rPr>
              <a:t>Nachkommen des Isaak </a:t>
            </a:r>
            <a:r>
              <a:rPr lang="de-DE" sz="2700" b="1" i="1" dirty="0" err="1">
                <a:latin typeface="Arial" panose="020B0604020202020204" pitchFamily="34" charset="0"/>
                <a:cs typeface="Arial" panose="020B0604020202020204" pitchFamily="34" charset="0"/>
              </a:rPr>
              <a:t>Mané</a:t>
            </a:r>
            <a:r>
              <a:rPr lang="de-DE" sz="2700" b="1" i="1" dirty="0">
                <a:latin typeface="Arial" panose="020B0604020202020204" pitchFamily="34" charset="0"/>
                <a:cs typeface="Arial" panose="020B0604020202020204" pitchFamily="34" charset="0"/>
              </a:rPr>
              <a:t> und der Sara Vollmer</a:t>
            </a:r>
            <a:br>
              <a:rPr lang="de-DE" b="1" i="1" dirty="0"/>
            </a:br>
            <a:endParaRPr lang="de-DE" dirty="0"/>
          </a:p>
        </p:txBody>
      </p:sp>
      <p:pic>
        <p:nvPicPr>
          <p:cNvPr id="4" name="Inhaltsplatzhalter 3">
            <a:extLst>
              <a:ext uri="{FF2B5EF4-FFF2-40B4-BE49-F238E27FC236}">
                <a16:creationId xmlns:a16="http://schemas.microsoft.com/office/drawing/2014/main" id="{186DA219-5DD0-4F2C-9DA9-4B5D1A1C4141}"/>
              </a:ext>
            </a:extLst>
          </p:cNvPr>
          <p:cNvPicPr>
            <a:picLocks noGrp="1"/>
          </p:cNvPicPr>
          <p:nvPr>
            <p:ph idx="1"/>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l="1032" t="3092" r="2268" b="3954"/>
          <a:stretch/>
        </p:blipFill>
        <p:spPr bwMode="auto">
          <a:xfrm>
            <a:off x="1259633" y="1052736"/>
            <a:ext cx="6264696" cy="56886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55334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99616-60BD-409F-A6C5-8D49BA6BA813}"/>
              </a:ext>
            </a:extLst>
          </p:cNvPr>
          <p:cNvSpPr>
            <a:spLocks noGrp="1"/>
          </p:cNvSpPr>
          <p:nvPr>
            <p:ph type="title"/>
          </p:nvPr>
        </p:nvSpPr>
        <p:spPr>
          <a:xfrm>
            <a:off x="457200" y="274638"/>
            <a:ext cx="8229600" cy="1116000"/>
          </a:xfrm>
        </p:spPr>
        <p:txBody>
          <a:bodyPr>
            <a:normAutofit fontScale="90000"/>
          </a:bodyPr>
          <a:lstStyle/>
          <a:p>
            <a:br>
              <a:rPr lang="de-DE" sz="2200" i="1" dirty="0"/>
            </a:br>
            <a:br>
              <a:rPr lang="de-DE" sz="2200" i="1" dirty="0"/>
            </a:br>
            <a:r>
              <a:rPr lang="de-DE" sz="2700" b="1" i="1" dirty="0"/>
              <a:t>Jakob Mané und Johanna Mané geb. </a:t>
            </a:r>
            <a:r>
              <a:rPr lang="de-DE" sz="2700" b="1" i="1" dirty="0" err="1"/>
              <a:t>Dellheim</a:t>
            </a:r>
            <a:r>
              <a:rPr lang="de-DE" sz="2700" i="1" dirty="0"/>
              <a:t>, </a:t>
            </a:r>
            <a:br>
              <a:rPr lang="de-DE" sz="2700" i="1" dirty="0"/>
            </a:br>
            <a:r>
              <a:rPr lang="de-DE" sz="2700" i="1" dirty="0"/>
              <a:t>vermutlich 1930 bei der goldener Hochzeit von Jakob und Johanna Mané. </a:t>
            </a:r>
            <a:br>
              <a:rPr lang="de-DE" dirty="0"/>
            </a:br>
            <a:endParaRPr lang="de-DE" dirty="0"/>
          </a:p>
        </p:txBody>
      </p:sp>
      <p:pic>
        <p:nvPicPr>
          <p:cNvPr id="5" name="Inhaltsplatzhalter 4" descr="Mane´, Jakob u, Ehefrau">
            <a:extLst>
              <a:ext uri="{FF2B5EF4-FFF2-40B4-BE49-F238E27FC236}">
                <a16:creationId xmlns:a16="http://schemas.microsoft.com/office/drawing/2014/main" id="{AC4D101D-74AB-4FBD-8A05-F7994288E902}"/>
              </a:ext>
            </a:extLst>
          </p:cNvPr>
          <p:cNvPicPr>
            <a:picLocks noGrp="1"/>
          </p:cNvPicPr>
          <p:nvPr>
            <p:ph idx="1"/>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1714" t="15491" r="1477" b="13411"/>
          <a:stretch/>
        </p:blipFill>
        <p:spPr bwMode="auto">
          <a:xfrm>
            <a:off x="1115616" y="1628800"/>
            <a:ext cx="6768752" cy="49545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30035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741A9B-46AD-4F5E-A63D-6828FD539058}"/>
              </a:ext>
            </a:extLst>
          </p:cNvPr>
          <p:cNvSpPr>
            <a:spLocks noGrp="1"/>
          </p:cNvSpPr>
          <p:nvPr>
            <p:ph type="title"/>
          </p:nvPr>
        </p:nvSpPr>
        <p:spPr/>
        <p:txBody>
          <a:bodyPr>
            <a:normAutofit fontScale="90000"/>
          </a:bodyPr>
          <a:lstStyle/>
          <a:p>
            <a:br>
              <a:rPr lang="de-DE" sz="2200" b="1" i="1" dirty="0"/>
            </a:br>
            <a:br>
              <a:rPr lang="de-DE" sz="2200" b="1" i="1" dirty="0"/>
            </a:br>
            <a:r>
              <a:rPr lang="de-DE" sz="2700" b="1" i="1" dirty="0">
                <a:latin typeface="Arial" panose="020B0604020202020204" pitchFamily="34" charset="0"/>
                <a:cs typeface="Arial" panose="020B0604020202020204" pitchFamily="34" charset="0"/>
              </a:rPr>
              <a:t>Familie von Jakob und Johanna Mané </a:t>
            </a:r>
            <a:br>
              <a:rPr lang="de-DE" sz="2700" b="1" i="1" dirty="0">
                <a:latin typeface="Arial" panose="020B0604020202020204" pitchFamily="34" charset="0"/>
                <a:cs typeface="Arial" panose="020B0604020202020204" pitchFamily="34" charset="0"/>
              </a:rPr>
            </a:br>
            <a:r>
              <a:rPr lang="de-DE" sz="2700" i="1" dirty="0">
                <a:latin typeface="Arial" panose="020B0604020202020204" pitchFamily="34" charset="0"/>
                <a:cs typeface="Arial" panose="020B0604020202020204" pitchFamily="34" charset="0"/>
              </a:rPr>
              <a:t>(verm. bei  Goldener Hochzeit 1930): </a:t>
            </a:r>
            <a:br>
              <a:rPr lang="de-DE" sz="2200" dirty="0">
                <a:latin typeface="Arial" panose="020B0604020202020204" pitchFamily="34" charset="0"/>
                <a:cs typeface="Arial" panose="020B0604020202020204" pitchFamily="34" charset="0"/>
              </a:rPr>
            </a:br>
            <a:r>
              <a:rPr lang="de-DE" sz="2200" b="1" dirty="0">
                <a:latin typeface="Arial" panose="020B0604020202020204" pitchFamily="34" charset="0"/>
                <a:cs typeface="Arial" panose="020B0604020202020204" pitchFamily="34" charset="0"/>
              </a:rPr>
              <a:t>7</a:t>
            </a:r>
            <a:r>
              <a:rPr lang="de-DE" sz="2200" dirty="0">
                <a:latin typeface="Arial" panose="020B0604020202020204" pitchFamily="34" charset="0"/>
                <a:cs typeface="Arial" panose="020B0604020202020204" pitchFamily="34" charset="0"/>
              </a:rPr>
              <a:t> </a:t>
            </a:r>
            <a:r>
              <a:rPr lang="de-DE" sz="2200" b="1" dirty="0">
                <a:latin typeface="Arial" panose="020B0604020202020204" pitchFamily="34" charset="0"/>
                <a:cs typeface="Arial" panose="020B0604020202020204" pitchFamily="34" charset="0"/>
              </a:rPr>
              <a:t>Kinder, 7 Schwiegerkinder, 4 Enkelkinder und Bruder Meir. </a:t>
            </a:r>
            <a:br>
              <a:rPr lang="de-DE" dirty="0"/>
            </a:br>
            <a:endParaRPr lang="de-DE" dirty="0"/>
          </a:p>
        </p:txBody>
      </p:sp>
      <p:pic>
        <p:nvPicPr>
          <p:cNvPr id="4" name="Inhaltsplatzhalter 3" descr="Mané Jakob u">
            <a:extLst>
              <a:ext uri="{FF2B5EF4-FFF2-40B4-BE49-F238E27FC236}">
                <a16:creationId xmlns:a16="http://schemas.microsoft.com/office/drawing/2014/main" id="{07CD2A4D-FE01-4FA6-B250-06ADD15ABF3A}"/>
              </a:ext>
            </a:extLst>
          </p:cNvPr>
          <p:cNvPicPr>
            <a:picLocks noGrp="1"/>
          </p:cNvPicPr>
          <p:nvPr>
            <p:ph idx="1"/>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2694" r="1635" b="4494"/>
          <a:stretch/>
        </p:blipFill>
        <p:spPr bwMode="auto">
          <a:xfrm>
            <a:off x="611560" y="1628800"/>
            <a:ext cx="7920880" cy="49545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19087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8A2E9B-B7A4-47C2-B0C5-E84D522862E3}"/>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Wilhelmine Kafka geb. Mané </a:t>
            </a:r>
            <a:r>
              <a:rPr lang="de-DE" sz="2400" i="1" dirty="0">
                <a:latin typeface="Arial" panose="020B0604020202020204" pitchFamily="34" charset="0"/>
                <a:cs typeface="Arial" panose="020B0604020202020204" pitchFamily="34" charset="0"/>
              </a:rPr>
              <a:t>mit Familie</a:t>
            </a:r>
          </a:p>
        </p:txBody>
      </p:sp>
      <p:pic>
        <p:nvPicPr>
          <p:cNvPr id="4" name="Inhaltsplatzhalter 3">
            <a:extLst>
              <a:ext uri="{FF2B5EF4-FFF2-40B4-BE49-F238E27FC236}">
                <a16:creationId xmlns:a16="http://schemas.microsoft.com/office/drawing/2014/main" id="{B8F1FDA9-9AC1-444D-90EC-B6AB3BB83194}"/>
              </a:ext>
            </a:extLst>
          </p:cNvPr>
          <p:cNvPicPr>
            <a:picLocks noGrp="1" noChangeAspect="1"/>
          </p:cNvPicPr>
          <p:nvPr>
            <p:ph idx="1"/>
          </p:nvPr>
        </p:nvPicPr>
        <p:blipFill>
          <a:blip r:embed="rId2"/>
          <a:stretch>
            <a:fillRect/>
          </a:stretch>
        </p:blipFill>
        <p:spPr>
          <a:xfrm>
            <a:off x="1336062" y="1268760"/>
            <a:ext cx="6569890" cy="5112568"/>
          </a:xfrm>
          <a:prstGeom prst="rect">
            <a:avLst/>
          </a:prstGeom>
        </p:spPr>
      </p:pic>
    </p:spTree>
    <p:extLst>
      <p:ext uri="{BB962C8B-B14F-4D97-AF65-F5344CB8AC3E}">
        <p14:creationId xmlns:p14="http://schemas.microsoft.com/office/powerpoint/2010/main" val="22328420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E02D72-37ED-462B-8DAE-DDE839BC52A9}"/>
              </a:ext>
            </a:extLst>
          </p:cNvPr>
          <p:cNvSpPr>
            <a:spLocks noGrp="1"/>
          </p:cNvSpPr>
          <p:nvPr>
            <p:ph type="title"/>
          </p:nvPr>
        </p:nvSpPr>
        <p:spPr/>
        <p:txBody>
          <a:bodyPr>
            <a:normAutofit fontScale="90000"/>
          </a:bodyPr>
          <a:lstStyle/>
          <a:p>
            <a:br>
              <a:rPr lang="de-DE" sz="2700" i="1" dirty="0"/>
            </a:br>
            <a:br>
              <a:rPr lang="de-DE" sz="2700" i="1" dirty="0"/>
            </a:br>
            <a:br>
              <a:rPr lang="de-DE" sz="2700" i="1" dirty="0"/>
            </a:br>
            <a:r>
              <a:rPr lang="de-DE" sz="2700" i="1" dirty="0">
                <a:latin typeface="Arial" panose="020B0604020202020204" pitchFamily="34" charset="0"/>
                <a:cs typeface="Arial" panose="020B0604020202020204" pitchFamily="34" charset="0"/>
              </a:rPr>
              <a:t>Personalausweis der </a:t>
            </a:r>
            <a:r>
              <a:rPr lang="de-DE" sz="2700" b="1" i="1" dirty="0">
                <a:latin typeface="Arial" panose="020B0604020202020204" pitchFamily="34" charset="0"/>
                <a:cs typeface="Arial" panose="020B0604020202020204" pitchFamily="34" charset="0"/>
              </a:rPr>
              <a:t>Sara Flora Frank geb. </a:t>
            </a:r>
            <a:r>
              <a:rPr lang="de-DE" sz="2700" b="1" i="1" dirty="0" err="1">
                <a:latin typeface="Arial" panose="020B0604020202020204" pitchFamily="34" charset="0"/>
                <a:cs typeface="Arial" panose="020B0604020202020204" pitchFamily="34" charset="0"/>
              </a:rPr>
              <a:t>Mané</a:t>
            </a:r>
            <a:br>
              <a:rPr lang="de-DE" dirty="0"/>
            </a:br>
            <a:r>
              <a:rPr lang="de-DE" i="1" dirty="0"/>
              <a:t> </a:t>
            </a:r>
            <a:br>
              <a:rPr lang="de-DE" dirty="0"/>
            </a:br>
            <a:endParaRPr lang="de-DE" dirty="0"/>
          </a:p>
        </p:txBody>
      </p:sp>
      <p:pic>
        <p:nvPicPr>
          <p:cNvPr id="4" name="Grafik 3">
            <a:extLst>
              <a:ext uri="{FF2B5EF4-FFF2-40B4-BE49-F238E27FC236}">
                <a16:creationId xmlns:a16="http://schemas.microsoft.com/office/drawing/2014/main" id="{5A5BF41A-7617-476B-8BA3-FC7E8FAB62B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71600" y="1268760"/>
            <a:ext cx="7128792" cy="5314602"/>
          </a:xfrm>
          <a:prstGeom prst="rect">
            <a:avLst/>
          </a:prstGeom>
        </p:spPr>
      </p:pic>
    </p:spTree>
    <p:extLst>
      <p:ext uri="{BB962C8B-B14F-4D97-AF65-F5344CB8AC3E}">
        <p14:creationId xmlns:p14="http://schemas.microsoft.com/office/powerpoint/2010/main" val="11618740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47F2F-72AC-45A6-9A04-F8E4525AD561}"/>
              </a:ext>
            </a:extLst>
          </p:cNvPr>
          <p:cNvSpPr>
            <a:spLocks noGrp="1"/>
          </p:cNvSpPr>
          <p:nvPr>
            <p:ph type="title"/>
          </p:nvPr>
        </p:nvSpPr>
        <p:spPr/>
        <p:txBody>
          <a:bodyPr>
            <a:normAutofit fontScale="90000"/>
          </a:bodyPr>
          <a:lstStyle/>
          <a:p>
            <a:br>
              <a:rPr lang="de-DE" sz="2200" i="1" dirty="0"/>
            </a:br>
            <a:br>
              <a:rPr lang="de-DE" sz="2200" i="1" dirty="0"/>
            </a:br>
            <a:br>
              <a:rPr lang="de-DE" sz="2200" i="1" dirty="0"/>
            </a:br>
            <a:r>
              <a:rPr lang="de-DE" sz="2000" b="1" i="1" dirty="0">
                <a:latin typeface="Arial" panose="020B0604020202020204" pitchFamily="34" charset="0"/>
                <a:cs typeface="Arial" panose="020B0604020202020204" pitchFamily="34" charset="0"/>
              </a:rPr>
              <a:t>Links: Isaak </a:t>
            </a:r>
            <a:r>
              <a:rPr lang="de-DE" sz="2000" b="1" i="1" dirty="0" err="1">
                <a:latin typeface="Arial" panose="020B0604020202020204" pitchFamily="34" charset="0"/>
                <a:cs typeface="Arial" panose="020B0604020202020204" pitchFamily="34" charset="0"/>
              </a:rPr>
              <a:t>Mané</a:t>
            </a:r>
            <a:r>
              <a:rPr lang="de-DE" sz="2000" b="1" i="1" dirty="0">
                <a:latin typeface="Arial" panose="020B0604020202020204" pitchFamily="34" charset="0"/>
                <a:cs typeface="Arial" panose="020B0604020202020204" pitchFamily="34" charset="0"/>
              </a:rPr>
              <a:t>, gen. „Sally“, </a:t>
            </a:r>
            <a:br>
              <a:rPr lang="de-DE" sz="2000" b="1" i="1" dirty="0">
                <a:latin typeface="Arial" panose="020B0604020202020204" pitchFamily="34" charset="0"/>
                <a:cs typeface="Arial" panose="020B0604020202020204" pitchFamily="34" charset="0"/>
              </a:rPr>
            </a:br>
            <a:r>
              <a:rPr lang="de-DE" sz="2000" i="1" dirty="0">
                <a:latin typeface="Arial" panose="020B0604020202020204" pitchFamily="34" charset="0"/>
                <a:cs typeface="Arial" panose="020B0604020202020204" pitchFamily="34" charset="0"/>
              </a:rPr>
              <a:t>dessen Ehefrau Hedwig, gen. „Hedy“, </a:t>
            </a:r>
            <a:r>
              <a:rPr lang="de-DE" sz="2000" i="1" dirty="0" err="1">
                <a:latin typeface="Arial" panose="020B0604020202020204" pitchFamily="34" charset="0"/>
                <a:cs typeface="Arial" panose="020B0604020202020204" pitchFamily="34" charset="0"/>
              </a:rPr>
              <a:t>wohnh</a:t>
            </a:r>
            <a:r>
              <a:rPr lang="de-DE" sz="2000" i="1" dirty="0">
                <a:latin typeface="Arial" panose="020B0604020202020204" pitchFamily="34" charset="0"/>
                <a:cs typeface="Arial" panose="020B0604020202020204" pitchFamily="34" charset="0"/>
              </a:rPr>
              <a:t>. in Bad Dürkheim; </a:t>
            </a:r>
            <a:br>
              <a:rPr lang="de-DE" sz="2000" dirty="0">
                <a:latin typeface="Arial" panose="020B0604020202020204" pitchFamily="34" charset="0"/>
                <a:cs typeface="Arial" panose="020B0604020202020204" pitchFamily="34" charset="0"/>
              </a:rPr>
            </a:br>
            <a:r>
              <a:rPr lang="de-DE" sz="2000" b="1" i="1" dirty="0">
                <a:latin typeface="Arial" panose="020B0604020202020204" pitchFamily="34" charset="0"/>
                <a:cs typeface="Arial" panose="020B0604020202020204" pitchFamily="34" charset="0"/>
              </a:rPr>
              <a:t>rechts: Simon Mané, </a:t>
            </a:r>
            <a:br>
              <a:rPr lang="de-DE" sz="2000" b="1" i="1" dirty="0">
                <a:latin typeface="Arial" panose="020B0604020202020204" pitchFamily="34" charset="0"/>
                <a:cs typeface="Arial" panose="020B0604020202020204" pitchFamily="34" charset="0"/>
              </a:rPr>
            </a:br>
            <a:r>
              <a:rPr lang="de-DE" sz="2000" i="1" dirty="0">
                <a:latin typeface="Arial" panose="020B0604020202020204" pitchFamily="34" charset="0"/>
                <a:cs typeface="Arial" panose="020B0604020202020204" pitchFamily="34" charset="0"/>
              </a:rPr>
              <a:t>dessen Ehefrau Helene geb. Herzberger, </a:t>
            </a:r>
            <a:r>
              <a:rPr lang="de-DE" sz="2000" i="1" dirty="0" err="1">
                <a:latin typeface="Arial" panose="020B0604020202020204" pitchFamily="34" charset="0"/>
                <a:cs typeface="Arial" panose="020B0604020202020204" pitchFamily="34" charset="0"/>
              </a:rPr>
              <a:t>wohnh</a:t>
            </a:r>
            <a:r>
              <a:rPr lang="de-DE" sz="2000" i="1" dirty="0">
                <a:latin typeface="Arial" panose="020B0604020202020204" pitchFamily="34" charset="0"/>
                <a:cs typeface="Arial" panose="020B0604020202020204" pitchFamily="34" charset="0"/>
              </a:rPr>
              <a:t>. in Wachenheim, </a:t>
            </a:r>
            <a:br>
              <a:rPr lang="de-DE" sz="2000" dirty="0">
                <a:latin typeface="Arial" panose="020B0604020202020204" pitchFamily="34" charset="0"/>
                <a:cs typeface="Arial" panose="020B0604020202020204" pitchFamily="34" charset="0"/>
              </a:rPr>
            </a:br>
            <a:r>
              <a:rPr lang="de-DE" sz="2000" i="1" dirty="0">
                <a:latin typeface="Arial" panose="020B0604020202020204" pitchFamily="34" charset="0"/>
                <a:cs typeface="Arial" panose="020B0604020202020204" pitchFamily="34" charset="0"/>
              </a:rPr>
              <a:t>davor deren Kinder Gertraud, gen. Trudy und Manfred. (Foto: Ilan </a:t>
            </a:r>
            <a:r>
              <a:rPr lang="de-DE" sz="2000" i="1" dirty="0" err="1">
                <a:latin typeface="Arial" panose="020B0604020202020204" pitchFamily="34" charset="0"/>
                <a:cs typeface="Arial" panose="020B0604020202020204" pitchFamily="34" charset="0"/>
              </a:rPr>
              <a:t>Szekely</a:t>
            </a:r>
            <a:r>
              <a:rPr lang="de-DE" sz="2000" i="1" dirty="0">
                <a:latin typeface="Arial" panose="020B0604020202020204" pitchFamily="34" charset="0"/>
                <a:cs typeface="Arial" panose="020B0604020202020204" pitchFamily="34" charset="0"/>
              </a:rPr>
              <a:t>)</a:t>
            </a:r>
            <a:br>
              <a:rPr lang="de-DE" sz="2000" dirty="0">
                <a:latin typeface="Arial" panose="020B0604020202020204" pitchFamily="34" charset="0"/>
                <a:cs typeface="Arial" panose="020B0604020202020204" pitchFamily="34" charset="0"/>
              </a:rPr>
            </a:br>
            <a:endParaRPr lang="de-DE" sz="2000" dirty="0">
              <a:latin typeface="Arial" panose="020B0604020202020204" pitchFamily="34" charset="0"/>
              <a:cs typeface="Arial" panose="020B0604020202020204" pitchFamily="34" charset="0"/>
            </a:endParaRPr>
          </a:p>
        </p:txBody>
      </p:sp>
      <p:pic>
        <p:nvPicPr>
          <p:cNvPr id="6" name="Inhaltsplatzhalter 5">
            <a:extLst>
              <a:ext uri="{FF2B5EF4-FFF2-40B4-BE49-F238E27FC236}">
                <a16:creationId xmlns:a16="http://schemas.microsoft.com/office/drawing/2014/main" id="{16D51601-C09C-4C3A-B712-DDE3591AEC2D}"/>
              </a:ext>
            </a:extLst>
          </p:cNvPr>
          <p:cNvPicPr>
            <a:picLocks noGrp="1"/>
          </p:cNvPicPr>
          <p:nvPr>
            <p:ph idx="1"/>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l="8965" t="10811" r="36490"/>
          <a:stretch/>
        </p:blipFill>
        <p:spPr bwMode="auto">
          <a:xfrm>
            <a:off x="1547664" y="2060848"/>
            <a:ext cx="5832647" cy="45225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816386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0648D8-10AD-4440-8653-9B238AA06ABF}"/>
              </a:ext>
            </a:extLst>
          </p:cNvPr>
          <p:cNvSpPr>
            <a:spLocks noGrp="1"/>
          </p:cNvSpPr>
          <p:nvPr>
            <p:ph type="title"/>
          </p:nvPr>
        </p:nvSpPr>
        <p:spPr/>
        <p:txBody>
          <a:bodyPr>
            <a:normAutofit fontScale="90000"/>
          </a:bodyPr>
          <a:lstStyle/>
          <a:p>
            <a:br>
              <a:rPr lang="de-DE" sz="2200" i="1" dirty="0"/>
            </a:br>
            <a:br>
              <a:rPr lang="de-DE" sz="2200" b="1" i="1" dirty="0"/>
            </a:br>
            <a:r>
              <a:rPr lang="de-DE" sz="2700" b="1" i="1" dirty="0">
                <a:latin typeface="Arial" panose="020B0604020202020204" pitchFamily="34" charset="0"/>
                <a:cs typeface="Arial" panose="020B0604020202020204" pitchFamily="34" charset="0"/>
              </a:rPr>
              <a:t>Simon Mané </a:t>
            </a:r>
            <a:br>
              <a:rPr lang="de-DE" sz="2700" b="1" i="1" dirty="0">
                <a:latin typeface="Arial" panose="020B0604020202020204" pitchFamily="34" charset="0"/>
                <a:cs typeface="Arial" panose="020B0604020202020204" pitchFamily="34" charset="0"/>
              </a:rPr>
            </a:br>
            <a:r>
              <a:rPr lang="de-DE" sz="2200" b="1" i="1" dirty="0">
                <a:latin typeface="Arial" panose="020B0604020202020204" pitchFamily="34" charset="0"/>
                <a:cs typeface="Arial" panose="020B0604020202020204" pitchFamily="34" charset="0"/>
              </a:rPr>
              <a:t>mit Ehefrau Helene geb. Herzberger </a:t>
            </a:r>
            <a:r>
              <a:rPr lang="de-DE" sz="2200" i="1" dirty="0">
                <a:latin typeface="Arial" panose="020B0604020202020204" pitchFamily="34" charset="0"/>
                <a:cs typeface="Arial" panose="020B0604020202020204" pitchFamily="34" charset="0"/>
              </a:rPr>
              <a:t>mit ihren Kindern Trudy und Manfred (Foto: Ilan </a:t>
            </a:r>
            <a:r>
              <a:rPr lang="de-DE" sz="2200" i="1" dirty="0" err="1">
                <a:latin typeface="Arial" panose="020B0604020202020204" pitchFamily="34" charset="0"/>
                <a:cs typeface="Arial" panose="020B0604020202020204" pitchFamily="34" charset="0"/>
              </a:rPr>
              <a:t>Szekely</a:t>
            </a:r>
            <a:r>
              <a:rPr lang="de-DE" sz="2200" i="1" dirty="0">
                <a:latin typeface="Arial" panose="020B0604020202020204" pitchFamily="34" charset="0"/>
                <a:cs typeface="Arial" panose="020B0604020202020204" pitchFamily="34" charset="0"/>
              </a:rPr>
              <a:t>)</a:t>
            </a:r>
            <a:br>
              <a:rPr 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p:txBody>
      </p:sp>
      <p:pic>
        <p:nvPicPr>
          <p:cNvPr id="6" name="Inhaltsplatzhalter 5">
            <a:extLst>
              <a:ext uri="{FF2B5EF4-FFF2-40B4-BE49-F238E27FC236}">
                <a16:creationId xmlns:a16="http://schemas.microsoft.com/office/drawing/2014/main" id="{81D89954-FDEB-4F94-AAAA-E3D6EA3D978D}"/>
              </a:ext>
            </a:extLst>
          </p:cNvPr>
          <p:cNvPicPr>
            <a:picLocks noGrp="1"/>
          </p:cNvPicPr>
          <p:nvPr>
            <p:ph idx="1"/>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411760" y="1452351"/>
            <a:ext cx="4320480" cy="5314601"/>
          </a:xfrm>
          <a:prstGeom prst="rect">
            <a:avLst/>
          </a:prstGeom>
        </p:spPr>
      </p:pic>
    </p:spTree>
    <p:extLst>
      <p:ext uri="{BB962C8B-B14F-4D97-AF65-F5344CB8AC3E}">
        <p14:creationId xmlns:p14="http://schemas.microsoft.com/office/powerpoint/2010/main" val="13555054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3BB950-4C18-488D-8F77-C38D03F1D43A}"/>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Mitglieder der Familie Isaak Mané </a:t>
            </a:r>
            <a:r>
              <a:rPr lang="de-DE" sz="2400" i="1" dirty="0">
                <a:latin typeface="Arial" panose="020B0604020202020204" pitchFamily="34" charset="0"/>
                <a:cs typeface="Arial" panose="020B0604020202020204" pitchFamily="34" charset="0"/>
              </a:rPr>
              <a:t>(1933)</a:t>
            </a:r>
          </a:p>
        </p:txBody>
      </p:sp>
      <p:pic>
        <p:nvPicPr>
          <p:cNvPr id="4" name="Inhaltsplatzhalter 3">
            <a:extLst>
              <a:ext uri="{FF2B5EF4-FFF2-40B4-BE49-F238E27FC236}">
                <a16:creationId xmlns:a16="http://schemas.microsoft.com/office/drawing/2014/main" id="{262E358F-592D-4416-B06F-99B846B50054}"/>
              </a:ext>
            </a:extLst>
          </p:cNvPr>
          <p:cNvPicPr>
            <a:picLocks noGrp="1" noChangeAspect="1"/>
          </p:cNvPicPr>
          <p:nvPr>
            <p:ph idx="1"/>
          </p:nvPr>
        </p:nvPicPr>
        <p:blipFill>
          <a:blip r:embed="rId2"/>
          <a:stretch>
            <a:fillRect/>
          </a:stretch>
        </p:blipFill>
        <p:spPr>
          <a:xfrm>
            <a:off x="1805621" y="1417638"/>
            <a:ext cx="5615968" cy="4819674"/>
          </a:xfrm>
          <a:prstGeom prst="rect">
            <a:avLst/>
          </a:prstGeom>
        </p:spPr>
      </p:pic>
    </p:spTree>
    <p:extLst>
      <p:ext uri="{BB962C8B-B14F-4D97-AF65-F5344CB8AC3E}">
        <p14:creationId xmlns:p14="http://schemas.microsoft.com/office/powerpoint/2010/main" val="28618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D8E606-4124-4784-A011-E9377118BE5C}"/>
              </a:ext>
            </a:extLst>
          </p:cNvPr>
          <p:cNvSpPr>
            <a:spLocks noGrp="1"/>
          </p:cNvSpPr>
          <p:nvPr>
            <p:ph type="title"/>
          </p:nvPr>
        </p:nvSpPr>
        <p:spPr/>
        <p:txBody>
          <a:bodyPr>
            <a:normAutofit/>
          </a:bodyPr>
          <a:lstStyle/>
          <a:p>
            <a:r>
              <a:rPr lang="de-DE" sz="2400" b="1" i="1" dirty="0">
                <a:effectLst/>
                <a:latin typeface="Arial" panose="020B0604020202020204" pitchFamily="34" charset="0"/>
                <a:ea typeface="Times New Roman" panose="02020603050405020304" pitchFamily="18" charset="0"/>
              </a:rPr>
              <a:t>Entwicklung der jüdischen Gemeinde Geinsheim</a:t>
            </a:r>
            <a:br>
              <a:rPr lang="de-DE" sz="2400" b="1" i="1" dirty="0">
                <a:effectLst/>
                <a:latin typeface="Arial" panose="020B0604020202020204" pitchFamily="34" charset="0"/>
                <a:ea typeface="Times New Roman" panose="02020603050405020304" pitchFamily="18" charset="0"/>
              </a:rPr>
            </a:br>
            <a:r>
              <a:rPr lang="de-DE" sz="2400" b="1" i="1" dirty="0">
                <a:effectLst/>
                <a:latin typeface="Arial" panose="020B0604020202020204" pitchFamily="34" charset="0"/>
                <a:ea typeface="Times New Roman" panose="02020603050405020304" pitchFamily="18" charset="0"/>
              </a:rPr>
              <a:t>1851 - 1940</a:t>
            </a:r>
            <a:endParaRPr lang="de-DE" sz="2400" dirty="0"/>
          </a:p>
        </p:txBody>
      </p:sp>
      <p:sp>
        <p:nvSpPr>
          <p:cNvPr id="3" name="Inhaltsplatzhalter 2">
            <a:extLst>
              <a:ext uri="{FF2B5EF4-FFF2-40B4-BE49-F238E27FC236}">
                <a16:creationId xmlns:a16="http://schemas.microsoft.com/office/drawing/2014/main" id="{EEB2C6BC-31C4-49F6-8338-D1B13530395B}"/>
              </a:ext>
            </a:extLst>
          </p:cNvPr>
          <p:cNvSpPr>
            <a:spLocks noGrp="1"/>
          </p:cNvSpPr>
          <p:nvPr>
            <p:ph idx="1"/>
          </p:nvPr>
        </p:nvSpPr>
        <p:spPr/>
        <p:txBody>
          <a:bodyPr>
            <a:normAutofit fontScale="47500" lnSpcReduction="20000"/>
          </a:bodyPr>
          <a:lstStyle/>
          <a:p>
            <a:pPr>
              <a:lnSpc>
                <a:spcPct val="120000"/>
              </a:lnSpc>
            </a:pPr>
            <a:r>
              <a:rPr lang="de-DE" sz="2500" b="1" dirty="0">
                <a:effectLst/>
                <a:latin typeface="Arial" panose="020B0604020202020204" pitchFamily="34" charset="0"/>
                <a:ea typeface="Times New Roman" panose="02020603050405020304" pitchFamily="18" charset="0"/>
                <a:cs typeface="Arial" panose="020B0604020202020204" pitchFamily="34" charset="0"/>
              </a:rPr>
              <a:t>1851			108		1510		7,2 %  (Höhepunkt)</a:t>
            </a:r>
            <a:br>
              <a:rPr lang="de-DE" sz="2500" b="1" dirty="0">
                <a:effectLst/>
                <a:latin typeface="Arial" panose="020B0604020202020204" pitchFamily="34" charset="0"/>
                <a:ea typeface="Times New Roman" panose="02020603050405020304" pitchFamily="18" charset="0"/>
                <a:cs typeface="Arial" panose="020B0604020202020204" pitchFamily="34" charset="0"/>
              </a:rPr>
            </a:br>
            <a:r>
              <a:rPr lang="de-DE" sz="2500" dirty="0">
                <a:effectLst/>
                <a:latin typeface="Arial" panose="020B0604020202020204" pitchFamily="34" charset="0"/>
                <a:ea typeface="Times New Roman" panose="02020603050405020304" pitchFamily="18" charset="0"/>
                <a:cs typeface="Arial" panose="020B0604020202020204" pitchFamily="34" charset="0"/>
              </a:rPr>
              <a:t>1863			84 	 			5,5 % </a:t>
            </a:r>
          </a:p>
          <a:p>
            <a:pPr>
              <a:lnSpc>
                <a:spcPct val="120000"/>
              </a:lnSpc>
            </a:pPr>
            <a:r>
              <a:rPr lang="de-DE" sz="2500" dirty="0">
                <a:effectLst/>
                <a:latin typeface="Arial" panose="020B0604020202020204" pitchFamily="34" charset="0"/>
                <a:ea typeface="Times New Roman" panose="02020603050405020304" pitchFamily="18" charset="0"/>
                <a:cs typeface="Arial" panose="020B0604020202020204" pitchFamily="34" charset="0"/>
              </a:rPr>
              <a:t>1871			79				5,1 %</a:t>
            </a:r>
            <a:br>
              <a:rPr lang="de-DE" sz="2500" dirty="0">
                <a:effectLst/>
                <a:latin typeface="Arial" panose="020B0604020202020204" pitchFamily="34" charset="0"/>
                <a:ea typeface="Times New Roman" panose="02020603050405020304" pitchFamily="18" charset="0"/>
                <a:cs typeface="Arial" panose="020B0604020202020204" pitchFamily="34" charset="0"/>
              </a:rPr>
            </a:br>
            <a:r>
              <a:rPr lang="de-DE" sz="2500" dirty="0">
                <a:effectLst/>
                <a:latin typeface="Arial" panose="020B0604020202020204" pitchFamily="34" charset="0"/>
                <a:ea typeface="Times New Roman" panose="02020603050405020304" pitchFamily="18" charset="0"/>
                <a:cs typeface="Arial" panose="020B0604020202020204" pitchFamily="34" charset="0"/>
              </a:rPr>
              <a:t>1875			75		1502		5,0 % </a:t>
            </a:r>
            <a:br>
              <a:rPr lang="de-DE" sz="2500" dirty="0">
                <a:effectLst/>
                <a:latin typeface="Arial" panose="020B0604020202020204" pitchFamily="34" charset="0"/>
                <a:ea typeface="Times New Roman" panose="02020603050405020304" pitchFamily="18" charset="0"/>
                <a:cs typeface="Arial" panose="020B0604020202020204" pitchFamily="34" charset="0"/>
              </a:rPr>
            </a:br>
            <a:r>
              <a:rPr lang="de-DE" sz="2500" dirty="0">
                <a:effectLst/>
                <a:latin typeface="Arial" panose="020B0604020202020204" pitchFamily="34" charset="0"/>
                <a:ea typeface="Times New Roman" panose="02020603050405020304" pitchFamily="18" charset="0"/>
                <a:cs typeface="Arial" panose="020B0604020202020204" pitchFamily="34" charset="0"/>
              </a:rPr>
              <a:t>1885			62		1469		4,2 % </a:t>
            </a:r>
          </a:p>
          <a:p>
            <a:pPr>
              <a:lnSpc>
                <a:spcPct val="120000"/>
              </a:lnSpc>
            </a:pPr>
            <a:r>
              <a:rPr lang="de-DE" sz="2500" dirty="0">
                <a:effectLst/>
                <a:latin typeface="Arial" panose="020B0604020202020204" pitchFamily="34" charset="0"/>
                <a:ea typeface="Times New Roman" panose="02020603050405020304" pitchFamily="18" charset="0"/>
                <a:cs typeface="Arial" panose="020B0604020202020204" pitchFamily="34" charset="0"/>
              </a:rPr>
              <a:t>1893			57</a:t>
            </a:r>
          </a:p>
          <a:p>
            <a:pPr>
              <a:lnSpc>
                <a:spcPct val="120000"/>
              </a:lnSpc>
            </a:pPr>
            <a:r>
              <a:rPr lang="de-DE" sz="2500" dirty="0">
                <a:effectLst/>
                <a:latin typeface="Arial" panose="020B0604020202020204" pitchFamily="34" charset="0"/>
                <a:ea typeface="Times New Roman" panose="02020603050405020304" pitchFamily="18" charset="0"/>
                <a:cs typeface="Arial" panose="020B0604020202020204" pitchFamily="34" charset="0"/>
              </a:rPr>
              <a:t>1895			42		1399		3,0 %</a:t>
            </a:r>
          </a:p>
          <a:p>
            <a:pPr>
              <a:lnSpc>
                <a:spcPct val="120000"/>
              </a:lnSpc>
            </a:pPr>
            <a:r>
              <a:rPr lang="de-DE" sz="2500" dirty="0">
                <a:effectLst/>
                <a:latin typeface="Arial" panose="020B0604020202020204" pitchFamily="34" charset="0"/>
                <a:ea typeface="Times New Roman" panose="02020603050405020304" pitchFamily="18" charset="0"/>
                <a:cs typeface="Arial" panose="020B0604020202020204" pitchFamily="34" charset="0"/>
              </a:rPr>
              <a:t>1900 			46		1375		3,3 % </a:t>
            </a:r>
          </a:p>
          <a:p>
            <a:pPr>
              <a:lnSpc>
                <a:spcPct val="120000"/>
              </a:lnSpc>
            </a:pPr>
            <a:r>
              <a:rPr lang="de-DE" sz="2500" dirty="0">
                <a:effectLst/>
                <a:latin typeface="Arial" panose="020B0604020202020204" pitchFamily="34" charset="0"/>
                <a:ea typeface="Times New Roman" panose="02020603050405020304" pitchFamily="18" charset="0"/>
                <a:cs typeface="Arial" panose="020B0604020202020204" pitchFamily="34" charset="0"/>
              </a:rPr>
              <a:t>1905			43		1422		3,0 %</a:t>
            </a:r>
          </a:p>
          <a:p>
            <a:pPr>
              <a:lnSpc>
                <a:spcPct val="120000"/>
              </a:lnSpc>
            </a:pPr>
            <a:r>
              <a:rPr lang="de-DE" sz="2500" dirty="0">
                <a:effectLst/>
                <a:latin typeface="Arial" panose="020B0604020202020204" pitchFamily="34" charset="0"/>
                <a:ea typeface="Times New Roman" panose="02020603050405020304" pitchFamily="18" charset="0"/>
                <a:cs typeface="Arial" panose="020B0604020202020204" pitchFamily="34" charset="0"/>
              </a:rPr>
              <a:t>1907			49</a:t>
            </a:r>
          </a:p>
          <a:p>
            <a:pPr>
              <a:lnSpc>
                <a:spcPct val="120000"/>
              </a:lnSpc>
            </a:pPr>
            <a:r>
              <a:rPr lang="de-DE" sz="2500" dirty="0">
                <a:effectLst/>
                <a:latin typeface="Arial" panose="020B0604020202020204" pitchFamily="34" charset="0"/>
                <a:ea typeface="Times New Roman" panose="02020603050405020304" pitchFamily="18" charset="0"/>
                <a:cs typeface="Arial" panose="020B0604020202020204" pitchFamily="34" charset="0"/>
              </a:rPr>
              <a:t>1910 			41		1387		2,95 %  </a:t>
            </a:r>
          </a:p>
          <a:p>
            <a:pPr>
              <a:lnSpc>
                <a:spcPct val="120000"/>
              </a:lnSpc>
            </a:pPr>
            <a:r>
              <a:rPr lang="de-DE" sz="2500" dirty="0">
                <a:effectLst/>
                <a:latin typeface="Arial" panose="020B0604020202020204" pitchFamily="34" charset="0"/>
                <a:ea typeface="Times New Roman" panose="02020603050405020304" pitchFamily="18" charset="0"/>
                <a:cs typeface="Arial" panose="020B0604020202020204" pitchFamily="34" charset="0"/>
              </a:rPr>
              <a:t>1913			41</a:t>
            </a:r>
          </a:p>
          <a:p>
            <a:pPr>
              <a:lnSpc>
                <a:spcPct val="120000"/>
              </a:lnSpc>
            </a:pPr>
            <a:r>
              <a:rPr lang="de-DE" sz="2500" dirty="0">
                <a:effectLst/>
                <a:latin typeface="Arial" panose="020B0604020202020204" pitchFamily="34" charset="0"/>
                <a:ea typeface="Times New Roman" panose="02020603050405020304" pitchFamily="18" charset="0"/>
                <a:cs typeface="Arial" panose="020B0604020202020204" pitchFamily="34" charset="0"/>
              </a:rPr>
              <a:t>1922			45</a:t>
            </a:r>
            <a:br>
              <a:rPr lang="de-DE" sz="2500" dirty="0">
                <a:effectLst/>
                <a:latin typeface="Arial" panose="020B0604020202020204" pitchFamily="34" charset="0"/>
                <a:ea typeface="Times New Roman" panose="02020603050405020304" pitchFamily="18" charset="0"/>
                <a:cs typeface="Arial" panose="020B0604020202020204" pitchFamily="34" charset="0"/>
              </a:rPr>
            </a:br>
            <a:r>
              <a:rPr lang="de-DE" sz="2500" dirty="0">
                <a:effectLst/>
                <a:latin typeface="Arial" panose="020B0604020202020204" pitchFamily="34" charset="0"/>
                <a:ea typeface="Times New Roman" panose="02020603050405020304" pitchFamily="18" charset="0"/>
                <a:cs typeface="Arial" panose="020B0604020202020204" pitchFamily="34" charset="0"/>
              </a:rPr>
              <a:t>1925 			41		1489		2,75 % </a:t>
            </a:r>
          </a:p>
          <a:p>
            <a:pPr>
              <a:lnSpc>
                <a:spcPct val="120000"/>
              </a:lnSpc>
            </a:pPr>
            <a:r>
              <a:rPr lang="de-DE" sz="2500" dirty="0">
                <a:effectLst/>
                <a:latin typeface="Arial" panose="020B0604020202020204" pitchFamily="34" charset="0"/>
                <a:ea typeface="Times New Roman" panose="02020603050405020304" pitchFamily="18" charset="0"/>
                <a:cs typeface="Arial" panose="020B0604020202020204" pitchFamily="34" charset="0"/>
              </a:rPr>
              <a:t>1932			36				2,0 %</a:t>
            </a:r>
          </a:p>
          <a:p>
            <a:pPr>
              <a:lnSpc>
                <a:spcPct val="120000"/>
              </a:lnSpc>
            </a:pPr>
            <a:r>
              <a:rPr lang="de-DE" sz="2500" dirty="0">
                <a:effectLst/>
                <a:latin typeface="Arial" panose="020B0604020202020204" pitchFamily="34" charset="0"/>
                <a:ea typeface="Times New Roman" panose="02020603050405020304" pitchFamily="18" charset="0"/>
                <a:cs typeface="Arial" panose="020B0604020202020204" pitchFamily="34" charset="0"/>
              </a:rPr>
              <a:t>1933			30</a:t>
            </a:r>
          </a:p>
          <a:p>
            <a:pPr>
              <a:lnSpc>
                <a:spcPct val="120000"/>
              </a:lnSpc>
            </a:pPr>
            <a:r>
              <a:rPr lang="de-DE" sz="2500" dirty="0">
                <a:effectLst/>
                <a:latin typeface="Arial" panose="020B0604020202020204" pitchFamily="34" charset="0"/>
                <a:ea typeface="Times New Roman" panose="02020603050405020304" pitchFamily="18" charset="0"/>
                <a:cs typeface="Arial" panose="020B0604020202020204" pitchFamily="34" charset="0"/>
              </a:rPr>
              <a:t>1936 			20 		1539		1,4 %</a:t>
            </a:r>
            <a:br>
              <a:rPr lang="de-DE" sz="2500" dirty="0">
                <a:effectLst/>
                <a:latin typeface="Arial" panose="020B0604020202020204" pitchFamily="34" charset="0"/>
                <a:ea typeface="Times New Roman" panose="02020603050405020304" pitchFamily="18" charset="0"/>
                <a:cs typeface="Arial" panose="020B0604020202020204" pitchFamily="34" charset="0"/>
              </a:rPr>
            </a:br>
            <a:r>
              <a:rPr lang="de-DE" sz="2500" dirty="0">
                <a:effectLst/>
                <a:latin typeface="Arial" panose="020B0604020202020204" pitchFamily="34" charset="0"/>
                <a:ea typeface="Times New Roman" panose="02020603050405020304" pitchFamily="18" charset="0"/>
                <a:cs typeface="Arial" panose="020B0604020202020204" pitchFamily="34" charset="0"/>
              </a:rPr>
              <a:t>1937 			20 </a:t>
            </a:r>
            <a:br>
              <a:rPr lang="de-DE" sz="2500" dirty="0">
                <a:effectLst/>
                <a:latin typeface="Arial" panose="020B0604020202020204" pitchFamily="34" charset="0"/>
                <a:ea typeface="Times New Roman" panose="02020603050405020304" pitchFamily="18" charset="0"/>
                <a:cs typeface="Arial" panose="020B0604020202020204" pitchFamily="34" charset="0"/>
              </a:rPr>
            </a:br>
            <a:r>
              <a:rPr lang="de-DE" sz="2500" dirty="0">
                <a:effectLst/>
                <a:latin typeface="Arial" panose="020B0604020202020204" pitchFamily="34" charset="0"/>
                <a:ea typeface="Times New Roman" panose="02020603050405020304" pitchFamily="18" charset="0"/>
                <a:cs typeface="Arial" panose="020B0604020202020204" pitchFamily="34" charset="0"/>
              </a:rPr>
              <a:t>1938			17		1619		1,05 %</a:t>
            </a:r>
            <a:br>
              <a:rPr lang="de-DE" sz="2500" dirty="0">
                <a:effectLst/>
                <a:latin typeface="Arial" panose="020B0604020202020204" pitchFamily="34" charset="0"/>
                <a:ea typeface="Times New Roman" panose="02020603050405020304" pitchFamily="18" charset="0"/>
                <a:cs typeface="Arial" panose="020B0604020202020204" pitchFamily="34" charset="0"/>
              </a:rPr>
            </a:br>
            <a:r>
              <a:rPr lang="de-DE" sz="2500" dirty="0">
                <a:effectLst/>
                <a:latin typeface="Arial" panose="020B0604020202020204" pitchFamily="34" charset="0"/>
                <a:ea typeface="Times New Roman" panose="02020603050405020304" pitchFamily="18" charset="0"/>
                <a:cs typeface="Arial" panose="020B0604020202020204" pitchFamily="34" charset="0"/>
              </a:rPr>
              <a:t>1940			11				ca. 0,7 %</a:t>
            </a:r>
          </a:p>
          <a:p>
            <a:pPr>
              <a:lnSpc>
                <a:spcPct val="120000"/>
              </a:lnSpc>
            </a:pPr>
            <a:r>
              <a:rPr lang="de-DE" sz="2500" dirty="0">
                <a:effectLst/>
                <a:latin typeface="Arial" panose="020B0604020202020204" pitchFamily="34" charset="0"/>
                <a:ea typeface="Times New Roman" panose="02020603050405020304" pitchFamily="18" charset="0"/>
                <a:cs typeface="Arial" panose="020B0604020202020204" pitchFamily="34" charset="0"/>
              </a:rPr>
              <a:t>1940, Okt.		  7				ca. 0,4 %</a:t>
            </a:r>
          </a:p>
          <a:p>
            <a:endParaRPr lang="de-DE" dirty="0"/>
          </a:p>
        </p:txBody>
      </p:sp>
    </p:spTree>
    <p:extLst>
      <p:ext uri="{BB962C8B-B14F-4D97-AF65-F5344CB8AC3E}">
        <p14:creationId xmlns:p14="http://schemas.microsoft.com/office/powerpoint/2010/main" val="30534367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C1BE8F-C1B0-48F2-B7E5-19E2EE9C0E31}"/>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Haus von Jakob Mané und Johanna geb. </a:t>
            </a:r>
            <a:r>
              <a:rPr lang="de-DE" sz="2400" b="1" i="1" dirty="0" err="1">
                <a:latin typeface="Arial" panose="020B0604020202020204" pitchFamily="34" charset="0"/>
                <a:cs typeface="Arial" panose="020B0604020202020204" pitchFamily="34" charset="0"/>
              </a:rPr>
              <a:t>Dellheim</a:t>
            </a:r>
            <a:br>
              <a:rPr lang="de-DE" sz="2400" b="1" i="1" dirty="0">
                <a:latin typeface="Arial" panose="020B0604020202020204" pitchFamily="34" charset="0"/>
                <a:cs typeface="Arial" panose="020B0604020202020204" pitchFamily="34" charset="0"/>
              </a:rPr>
            </a:br>
            <a:r>
              <a:rPr lang="de-DE" sz="2400" i="1" dirty="0">
                <a:latin typeface="Arial" panose="020B0604020202020204" pitchFamily="34" charset="0"/>
                <a:cs typeface="Arial" panose="020B0604020202020204" pitchFamily="34" charset="0"/>
              </a:rPr>
              <a:t>heute: </a:t>
            </a:r>
            <a:r>
              <a:rPr lang="de-DE" sz="2400" i="1" dirty="0" err="1">
                <a:latin typeface="Arial" panose="020B0604020202020204" pitchFamily="34" charset="0"/>
                <a:cs typeface="Arial" panose="020B0604020202020204" pitchFamily="34" charset="0"/>
              </a:rPr>
              <a:t>Duttweilerer</a:t>
            </a:r>
            <a:r>
              <a:rPr lang="de-DE" sz="2400" i="1" dirty="0">
                <a:latin typeface="Arial" panose="020B0604020202020204" pitchFamily="34" charset="0"/>
                <a:cs typeface="Arial" panose="020B0604020202020204" pitchFamily="34" charset="0"/>
              </a:rPr>
              <a:t> Straße 12 </a:t>
            </a:r>
          </a:p>
        </p:txBody>
      </p:sp>
      <p:pic>
        <p:nvPicPr>
          <p:cNvPr id="6" name="Inhaltsplatzhalter 5">
            <a:extLst>
              <a:ext uri="{FF2B5EF4-FFF2-40B4-BE49-F238E27FC236}">
                <a16:creationId xmlns:a16="http://schemas.microsoft.com/office/drawing/2014/main" id="{5BC4701B-255A-4C4C-B418-3964B669389E}"/>
              </a:ext>
            </a:extLst>
          </p:cNvPr>
          <p:cNvPicPr>
            <a:picLocks noGrp="1"/>
          </p:cNvPicPr>
          <p:nvPr>
            <p:ph idx="1"/>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2298"/>
          <a:stretch/>
        </p:blipFill>
        <p:spPr bwMode="auto">
          <a:xfrm>
            <a:off x="1259632" y="1451918"/>
            <a:ext cx="6840760" cy="46413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43602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BA3C1A-47A4-4BD5-BB3B-E01F84ED2D18}"/>
              </a:ext>
            </a:extLst>
          </p:cNvPr>
          <p:cNvSpPr>
            <a:spLocks noGrp="1"/>
          </p:cNvSpPr>
          <p:nvPr>
            <p:ph type="title"/>
          </p:nvPr>
        </p:nvSpPr>
        <p:spPr>
          <a:xfrm>
            <a:off x="457200" y="274638"/>
            <a:ext cx="8229600" cy="562074"/>
          </a:xfrm>
        </p:spPr>
        <p:txBody>
          <a:bodyPr>
            <a:normAutofit fontScale="90000"/>
          </a:bodyPr>
          <a:lstStyle/>
          <a:p>
            <a:br>
              <a:rPr lang="de-DE" b="1" i="1" dirty="0"/>
            </a:br>
            <a:r>
              <a:rPr lang="de-DE" sz="2700" b="1" i="1" dirty="0">
                <a:latin typeface="Arial" panose="020B0604020202020204" pitchFamily="34" charset="0"/>
                <a:cs typeface="Arial" panose="020B0604020202020204" pitchFamily="34" charset="0"/>
              </a:rPr>
              <a:t>Die Familie </a:t>
            </a:r>
            <a:r>
              <a:rPr lang="de-DE" sz="2700" b="1" i="1" dirty="0" err="1">
                <a:latin typeface="Arial" panose="020B0604020202020204" pitchFamily="34" charset="0"/>
                <a:cs typeface="Arial" panose="020B0604020202020204" pitchFamily="34" charset="0"/>
              </a:rPr>
              <a:t>Hene</a:t>
            </a:r>
            <a:r>
              <a:rPr lang="de-DE" sz="2700" b="1" i="1" dirty="0">
                <a:latin typeface="Arial" panose="020B0604020202020204" pitchFamily="34" charset="0"/>
                <a:cs typeface="Arial" panose="020B0604020202020204" pitchFamily="34" charset="0"/>
              </a:rPr>
              <a:t>/Löb</a:t>
            </a:r>
            <a:br>
              <a:rPr lang="de-DE" b="1" i="1" dirty="0"/>
            </a:br>
            <a:endParaRPr lang="de-DE" dirty="0"/>
          </a:p>
        </p:txBody>
      </p:sp>
      <p:pic>
        <p:nvPicPr>
          <p:cNvPr id="4" name="Inhaltsplatzhalter 3">
            <a:extLst>
              <a:ext uri="{FF2B5EF4-FFF2-40B4-BE49-F238E27FC236}">
                <a16:creationId xmlns:a16="http://schemas.microsoft.com/office/drawing/2014/main" id="{84E46C14-7FEE-486D-A530-DB8F4B68C865}"/>
              </a:ext>
            </a:extLst>
          </p:cNvPr>
          <p:cNvPicPr>
            <a:picLocks noGrp="1"/>
          </p:cNvPicPr>
          <p:nvPr>
            <p:ph idx="1"/>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763688" y="836712"/>
            <a:ext cx="5832648" cy="5746650"/>
          </a:xfrm>
          <a:prstGeom prst="rect">
            <a:avLst/>
          </a:prstGeom>
        </p:spPr>
      </p:pic>
    </p:spTree>
    <p:extLst>
      <p:ext uri="{BB962C8B-B14F-4D97-AF65-F5344CB8AC3E}">
        <p14:creationId xmlns:p14="http://schemas.microsoft.com/office/powerpoint/2010/main" val="17136998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238F7-F2F4-4526-8B08-5AF7EB3750A8}"/>
              </a:ext>
            </a:extLst>
          </p:cNvPr>
          <p:cNvSpPr>
            <a:spLocks noGrp="1"/>
          </p:cNvSpPr>
          <p:nvPr>
            <p:ph type="title"/>
          </p:nvPr>
        </p:nvSpPr>
        <p:spPr>
          <a:xfrm>
            <a:off x="457200" y="-819472"/>
            <a:ext cx="8229600" cy="2237110"/>
          </a:xfrm>
        </p:spPr>
        <p:txBody>
          <a:bodyPr>
            <a:normAutofit fontScale="90000"/>
          </a:bodyPr>
          <a:lstStyle/>
          <a:p>
            <a:r>
              <a:rPr lang="de-DE" i="1" dirty="0"/>
              <a:t> </a:t>
            </a:r>
            <a:br>
              <a:rPr lang="de-DE" dirty="0"/>
            </a:br>
            <a:br>
              <a:rPr lang="de-DE" dirty="0"/>
            </a:br>
            <a:r>
              <a:rPr lang="de-DE" sz="2400" b="1" i="1" dirty="0">
                <a:latin typeface="Arial" panose="020B0604020202020204" pitchFamily="34" charset="0"/>
                <a:cs typeface="Arial" panose="020B0604020202020204" pitchFamily="34" charset="0"/>
              </a:rPr>
              <a:t>Wohnhaus von Heinrich Löb</a:t>
            </a:r>
            <a:r>
              <a:rPr lang="de-DE" sz="2400" i="1" dirty="0">
                <a:latin typeface="Arial" panose="020B0604020202020204" pitchFamily="34" charset="0"/>
                <a:cs typeface="Arial" panose="020B0604020202020204" pitchFamily="34" charset="0"/>
              </a:rPr>
              <a:t>, </a:t>
            </a:r>
            <a:br>
              <a:rPr lang="de-DE" sz="2400" i="1" dirty="0">
                <a:latin typeface="Arial" panose="020B0604020202020204" pitchFamily="34" charset="0"/>
                <a:cs typeface="Arial" panose="020B0604020202020204" pitchFamily="34" charset="0"/>
              </a:rPr>
            </a:br>
            <a:r>
              <a:rPr lang="de-DE" sz="2400" i="1" dirty="0">
                <a:latin typeface="Arial" panose="020B0604020202020204" pitchFamily="34" charset="0"/>
                <a:cs typeface="Arial" panose="020B0604020202020204" pitchFamily="34" charset="0"/>
              </a:rPr>
              <a:t>später von </a:t>
            </a:r>
            <a:r>
              <a:rPr lang="de-DE" sz="2400" b="1" i="1" dirty="0">
                <a:latin typeface="Arial" panose="020B0604020202020204" pitchFamily="34" charset="0"/>
                <a:cs typeface="Arial" panose="020B0604020202020204" pitchFamily="34" charset="0"/>
              </a:rPr>
              <a:t>Eugen Löb  und Betty Grünebaum geb. Löb</a:t>
            </a:r>
            <a:br>
              <a:rPr lang="de-DE" sz="2400" b="1" i="1" dirty="0">
                <a:latin typeface="Arial" panose="020B0604020202020204" pitchFamily="34" charset="0"/>
                <a:cs typeface="Arial" panose="020B0604020202020204" pitchFamily="34" charset="0"/>
              </a:rPr>
            </a:br>
            <a:r>
              <a:rPr lang="de-DE" sz="2400" i="1" dirty="0">
                <a:latin typeface="Arial" panose="020B0604020202020204" pitchFamily="34" charset="0"/>
                <a:cs typeface="Arial" panose="020B0604020202020204" pitchFamily="34" charset="0"/>
              </a:rPr>
              <a:t>heute: </a:t>
            </a:r>
            <a:r>
              <a:rPr lang="de-DE" sz="2400" i="1" dirty="0" err="1">
                <a:latin typeface="Arial" panose="020B0604020202020204" pitchFamily="34" charset="0"/>
                <a:cs typeface="Arial" panose="020B0604020202020204" pitchFamily="34" charset="0"/>
              </a:rPr>
              <a:t>Gäustraße</a:t>
            </a:r>
            <a:r>
              <a:rPr lang="de-DE" sz="2400" i="1" dirty="0">
                <a:latin typeface="Arial" panose="020B0604020202020204" pitchFamily="34" charset="0"/>
                <a:cs typeface="Arial" panose="020B0604020202020204" pitchFamily="34" charset="0"/>
              </a:rPr>
              <a:t> 26</a:t>
            </a:r>
            <a:endParaRPr lang="de-DE" sz="2400" b="1" dirty="0">
              <a:latin typeface="Arial" panose="020B0604020202020204" pitchFamily="34" charset="0"/>
              <a:cs typeface="Arial" panose="020B0604020202020204" pitchFamily="34" charset="0"/>
            </a:endParaRPr>
          </a:p>
        </p:txBody>
      </p:sp>
      <p:pic>
        <p:nvPicPr>
          <p:cNvPr id="7" name="Inhaltsplatzhalter 6">
            <a:extLst>
              <a:ext uri="{FF2B5EF4-FFF2-40B4-BE49-F238E27FC236}">
                <a16:creationId xmlns:a16="http://schemas.microsoft.com/office/drawing/2014/main" id="{FAEA9F4B-0BEB-49F1-9964-29191554272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405" r="38067"/>
          <a:stretch/>
        </p:blipFill>
        <p:spPr>
          <a:xfrm>
            <a:off x="2411760" y="1700808"/>
            <a:ext cx="4320480" cy="4949295"/>
          </a:xfrm>
        </p:spPr>
      </p:pic>
    </p:spTree>
    <p:extLst>
      <p:ext uri="{BB962C8B-B14F-4D97-AF65-F5344CB8AC3E}">
        <p14:creationId xmlns:p14="http://schemas.microsoft.com/office/powerpoint/2010/main" val="6572325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919638-09C8-456D-AFB5-4EAB27A54C9E}"/>
              </a:ext>
            </a:extLst>
          </p:cNvPr>
          <p:cNvSpPr>
            <a:spLocks noGrp="1"/>
          </p:cNvSpPr>
          <p:nvPr>
            <p:ph type="title"/>
          </p:nvPr>
        </p:nvSpPr>
        <p:spPr>
          <a:xfrm>
            <a:off x="457200" y="160337"/>
            <a:ext cx="8229600" cy="1143000"/>
          </a:xfrm>
        </p:spPr>
        <p:txBody>
          <a:bodyPr>
            <a:normAutofit/>
          </a:bodyPr>
          <a:lstStyle/>
          <a:p>
            <a:r>
              <a:rPr lang="de-DE" sz="2400" b="1" i="1" dirty="0">
                <a:latin typeface="Arial" panose="020B0604020202020204" pitchFamily="34" charset="0"/>
                <a:cs typeface="Arial" panose="020B0604020202020204" pitchFamily="34" charset="0"/>
              </a:rPr>
              <a:t>Wohnhaus von Eugen Löb</a:t>
            </a:r>
            <a:r>
              <a:rPr lang="de-DE" sz="2400" i="1" dirty="0">
                <a:latin typeface="Arial" panose="020B0604020202020204" pitchFamily="34" charset="0"/>
                <a:cs typeface="Arial" panose="020B0604020202020204" pitchFamily="34" charset="0"/>
              </a:rPr>
              <a:t>; </a:t>
            </a:r>
            <a:br>
              <a:rPr lang="de-DE" sz="2400" i="1" dirty="0">
                <a:latin typeface="Arial" panose="020B0604020202020204" pitchFamily="34" charset="0"/>
                <a:cs typeface="Arial" panose="020B0604020202020204" pitchFamily="34" charset="0"/>
              </a:rPr>
            </a:br>
            <a:r>
              <a:rPr lang="de-DE" sz="2400" i="1" dirty="0">
                <a:latin typeface="Arial" panose="020B0604020202020204" pitchFamily="34" charset="0"/>
                <a:cs typeface="Arial" panose="020B0604020202020204" pitchFamily="34" charset="0"/>
              </a:rPr>
              <a:t>heute: </a:t>
            </a:r>
            <a:r>
              <a:rPr lang="de-DE" sz="2400" i="1" dirty="0" err="1">
                <a:latin typeface="Arial" panose="020B0604020202020204" pitchFamily="34" charset="0"/>
                <a:cs typeface="Arial" panose="020B0604020202020204" pitchFamily="34" charset="0"/>
              </a:rPr>
              <a:t>Duttweilerstraße</a:t>
            </a:r>
            <a:r>
              <a:rPr lang="de-DE" sz="2400" i="1" dirty="0">
                <a:latin typeface="Arial" panose="020B0604020202020204" pitchFamily="34" charset="0"/>
                <a:cs typeface="Arial" panose="020B0604020202020204" pitchFamily="34" charset="0"/>
              </a:rPr>
              <a:t> 22 </a:t>
            </a:r>
            <a:endParaRPr lang="de-DE" sz="2400" dirty="0">
              <a:latin typeface="Arial" panose="020B0604020202020204" pitchFamily="34" charset="0"/>
              <a:cs typeface="Arial" panose="020B0604020202020204" pitchFamily="34" charset="0"/>
            </a:endParaRPr>
          </a:p>
        </p:txBody>
      </p:sp>
      <p:pic>
        <p:nvPicPr>
          <p:cNvPr id="6" name="Inhaltsplatzhalter 5">
            <a:extLst>
              <a:ext uri="{FF2B5EF4-FFF2-40B4-BE49-F238E27FC236}">
                <a16:creationId xmlns:a16="http://schemas.microsoft.com/office/drawing/2014/main" id="{81323955-C85B-43CD-BAD8-F02B5868459B}"/>
              </a:ext>
            </a:extLst>
          </p:cNvPr>
          <p:cNvPicPr>
            <a:picLocks noGrp="1"/>
          </p:cNvPicPr>
          <p:nvPr>
            <p:ph idx="1"/>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r="9687" b="6850"/>
          <a:stretch/>
        </p:blipFill>
        <p:spPr bwMode="auto">
          <a:xfrm>
            <a:off x="1835696" y="1303337"/>
            <a:ext cx="5544616" cy="5149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114769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383942-C07E-45CA-98A9-002F67F90206}"/>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Werner Löb</a:t>
            </a:r>
          </a:p>
        </p:txBody>
      </p:sp>
      <p:pic>
        <p:nvPicPr>
          <p:cNvPr id="4" name="Inhaltsplatzhalter 3">
            <a:extLst>
              <a:ext uri="{FF2B5EF4-FFF2-40B4-BE49-F238E27FC236}">
                <a16:creationId xmlns:a16="http://schemas.microsoft.com/office/drawing/2014/main" id="{D61735A5-7426-40FE-85FB-1F67573353A7}"/>
              </a:ext>
            </a:extLst>
          </p:cNvPr>
          <p:cNvPicPr>
            <a:picLocks noGrp="1" noChangeAspect="1"/>
          </p:cNvPicPr>
          <p:nvPr>
            <p:ph idx="1"/>
          </p:nvPr>
        </p:nvPicPr>
        <p:blipFill>
          <a:blip r:embed="rId2"/>
          <a:stretch>
            <a:fillRect/>
          </a:stretch>
        </p:blipFill>
        <p:spPr>
          <a:xfrm>
            <a:off x="3275856" y="1556792"/>
            <a:ext cx="2592288" cy="4054217"/>
          </a:xfrm>
          <a:prstGeom prst="rect">
            <a:avLst/>
          </a:prstGeom>
        </p:spPr>
      </p:pic>
    </p:spTree>
    <p:extLst>
      <p:ext uri="{BB962C8B-B14F-4D97-AF65-F5344CB8AC3E}">
        <p14:creationId xmlns:p14="http://schemas.microsoft.com/office/powerpoint/2010/main" val="32471457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2DB35-CE83-4126-8450-4AFB3A2EF169}"/>
              </a:ext>
            </a:extLst>
          </p:cNvPr>
          <p:cNvSpPr>
            <a:spLocks noGrp="1"/>
          </p:cNvSpPr>
          <p:nvPr>
            <p:ph type="title"/>
          </p:nvPr>
        </p:nvSpPr>
        <p:spPr/>
        <p:txBody>
          <a:bodyPr>
            <a:normAutofit/>
          </a:bodyPr>
          <a:lstStyle/>
          <a:p>
            <a:r>
              <a:rPr lang="de-DE" sz="2400" i="1" dirty="0">
                <a:latin typeface="Arial" panose="020B0604020202020204" pitchFamily="34" charset="0"/>
                <a:cs typeface="Arial" panose="020B0604020202020204" pitchFamily="34" charset="0"/>
              </a:rPr>
              <a:t>Grabstein von </a:t>
            </a:r>
            <a:r>
              <a:rPr lang="de-DE" sz="2400" b="1" i="1" dirty="0">
                <a:latin typeface="Arial" panose="020B0604020202020204" pitchFamily="34" charset="0"/>
                <a:cs typeface="Arial" panose="020B0604020202020204" pitchFamily="34" charset="0"/>
              </a:rPr>
              <a:t>Flora und Eugen Loeb </a:t>
            </a:r>
            <a:r>
              <a:rPr lang="de-DE" sz="2400" i="1" dirty="0">
                <a:latin typeface="Arial" panose="020B0604020202020204" pitchFamily="34" charset="0"/>
                <a:cs typeface="Arial" panose="020B0604020202020204" pitchFamily="34" charset="0"/>
              </a:rPr>
              <a:t>in Indianapolis USA</a:t>
            </a:r>
          </a:p>
        </p:txBody>
      </p:sp>
      <p:pic>
        <p:nvPicPr>
          <p:cNvPr id="4" name="Inhaltsplatzhalter 3">
            <a:extLst>
              <a:ext uri="{FF2B5EF4-FFF2-40B4-BE49-F238E27FC236}">
                <a16:creationId xmlns:a16="http://schemas.microsoft.com/office/drawing/2014/main" id="{3EA8DF12-B102-435B-B148-B7B50A216647}"/>
              </a:ext>
            </a:extLst>
          </p:cNvPr>
          <p:cNvPicPr>
            <a:picLocks noGrp="1" noChangeAspect="1"/>
          </p:cNvPicPr>
          <p:nvPr>
            <p:ph idx="1"/>
          </p:nvPr>
        </p:nvPicPr>
        <p:blipFill>
          <a:blip r:embed="rId2"/>
          <a:stretch>
            <a:fillRect/>
          </a:stretch>
        </p:blipFill>
        <p:spPr>
          <a:xfrm>
            <a:off x="734418" y="1108876"/>
            <a:ext cx="7509989" cy="5632491"/>
          </a:xfrm>
          <a:prstGeom prst="rect">
            <a:avLst/>
          </a:prstGeom>
        </p:spPr>
      </p:pic>
    </p:spTree>
    <p:extLst>
      <p:ext uri="{BB962C8B-B14F-4D97-AF65-F5344CB8AC3E}">
        <p14:creationId xmlns:p14="http://schemas.microsoft.com/office/powerpoint/2010/main" val="10811861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A6E85B-200B-4328-8536-C0871B1C2511}"/>
              </a:ext>
            </a:extLst>
          </p:cNvPr>
          <p:cNvSpPr>
            <a:spLocks noGrp="1"/>
          </p:cNvSpPr>
          <p:nvPr>
            <p:ph type="title"/>
          </p:nvPr>
        </p:nvSpPr>
        <p:spPr/>
        <p:txBody>
          <a:bodyPr>
            <a:normAutofit fontScale="90000"/>
          </a:bodyPr>
          <a:lstStyle/>
          <a:p>
            <a:r>
              <a:rPr lang="de-DE" sz="2400" b="1" i="1" dirty="0">
                <a:latin typeface="Arial" panose="020B0604020202020204" pitchFamily="34" charset="0"/>
                <a:cs typeface="Arial" panose="020B0604020202020204" pitchFamily="34" charset="0"/>
              </a:rPr>
              <a:t>Grünebaum, Hans  </a:t>
            </a:r>
            <a:br>
              <a:rPr lang="de-DE" sz="2400" i="1" dirty="0">
                <a:latin typeface="Arial" panose="020B0604020202020204" pitchFamily="34" charset="0"/>
                <a:cs typeface="Arial" panose="020B0604020202020204" pitchFamily="34" charset="0"/>
              </a:rPr>
            </a:br>
            <a:r>
              <a:rPr lang="de-DE" sz="2400" i="1" dirty="0">
                <a:latin typeface="Arial" panose="020B0604020202020204" pitchFamily="34" charset="0"/>
                <a:cs typeface="Arial" panose="020B0604020202020204" pitchFamily="34" charset="0"/>
              </a:rPr>
              <a:t>geb. 1920, 1938 in die USA</a:t>
            </a:r>
            <a:br>
              <a:rPr lang="de-DE" sz="2400" i="1" dirty="0"/>
            </a:br>
            <a:endParaRPr lang="de-DE" sz="2400" i="1" dirty="0"/>
          </a:p>
        </p:txBody>
      </p:sp>
      <p:pic>
        <p:nvPicPr>
          <p:cNvPr id="6" name="Inhaltsplatzhalter 5">
            <a:extLst>
              <a:ext uri="{FF2B5EF4-FFF2-40B4-BE49-F238E27FC236}">
                <a16:creationId xmlns:a16="http://schemas.microsoft.com/office/drawing/2014/main" id="{591D2743-76EA-4821-A1DA-C0BA02C73A28}"/>
              </a:ext>
            </a:extLst>
          </p:cNvPr>
          <p:cNvPicPr>
            <a:picLocks noGrp="1" noChangeAspect="1"/>
          </p:cNvPicPr>
          <p:nvPr>
            <p:ph idx="1"/>
          </p:nvPr>
        </p:nvPicPr>
        <p:blipFill>
          <a:blip r:embed="rId2">
            <a:duotone>
              <a:prstClr val="black"/>
              <a:srgbClr val="D9C3A5">
                <a:tint val="50000"/>
                <a:satMod val="180000"/>
              </a:srgbClr>
            </a:duotone>
          </a:blip>
          <a:stretch>
            <a:fillRect/>
          </a:stretch>
        </p:blipFill>
        <p:spPr>
          <a:xfrm>
            <a:off x="2771801" y="1226750"/>
            <a:ext cx="3528392" cy="5382713"/>
          </a:xfrm>
          <a:prstGeom prst="rect">
            <a:avLst/>
          </a:prstGeom>
        </p:spPr>
      </p:pic>
    </p:spTree>
    <p:extLst>
      <p:ext uri="{BB962C8B-B14F-4D97-AF65-F5344CB8AC3E}">
        <p14:creationId xmlns:p14="http://schemas.microsoft.com/office/powerpoint/2010/main" val="13924182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76F126-A560-4FC0-A2F9-DA9ECFD6E04F}"/>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Grünebaum, Hans und Matt, Herbert</a:t>
            </a:r>
          </a:p>
        </p:txBody>
      </p:sp>
      <p:pic>
        <p:nvPicPr>
          <p:cNvPr id="4" name="Inhaltsplatzhalter 3">
            <a:extLst>
              <a:ext uri="{FF2B5EF4-FFF2-40B4-BE49-F238E27FC236}">
                <a16:creationId xmlns:a16="http://schemas.microsoft.com/office/drawing/2014/main" id="{267397C4-4C55-46F5-97BD-5234AAF3FF96}"/>
              </a:ext>
            </a:extLst>
          </p:cNvPr>
          <p:cNvPicPr>
            <a:picLocks noGrp="1" noChangeAspect="1"/>
          </p:cNvPicPr>
          <p:nvPr>
            <p:ph idx="1"/>
          </p:nvPr>
        </p:nvPicPr>
        <p:blipFill>
          <a:blip r:embed="rId2">
            <a:duotone>
              <a:prstClr val="black"/>
              <a:srgbClr val="D9C3A5">
                <a:tint val="50000"/>
                <a:satMod val="180000"/>
              </a:srgbClr>
            </a:duotone>
          </a:blip>
          <a:stretch>
            <a:fillRect/>
          </a:stretch>
        </p:blipFill>
        <p:spPr>
          <a:xfrm>
            <a:off x="2843808" y="1196752"/>
            <a:ext cx="3604212" cy="5122748"/>
          </a:xfrm>
          <a:prstGeom prst="rect">
            <a:avLst/>
          </a:prstGeom>
        </p:spPr>
      </p:pic>
    </p:spTree>
    <p:extLst>
      <p:ext uri="{BB962C8B-B14F-4D97-AF65-F5344CB8AC3E}">
        <p14:creationId xmlns:p14="http://schemas.microsoft.com/office/powerpoint/2010/main" val="40858241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1929F0-CDBF-4578-9CFA-63ED94C0548A}"/>
              </a:ext>
            </a:extLst>
          </p:cNvPr>
          <p:cNvSpPr>
            <a:spLocks noGrp="1"/>
          </p:cNvSpPr>
          <p:nvPr>
            <p:ph type="title"/>
          </p:nvPr>
        </p:nvSpPr>
        <p:spPr/>
        <p:txBody>
          <a:bodyPr>
            <a:normAutofit fontScale="90000"/>
          </a:bodyPr>
          <a:lstStyle/>
          <a:p>
            <a:br>
              <a:rPr lang="de-DE" sz="2700" i="1" dirty="0"/>
            </a:br>
            <a:r>
              <a:rPr lang="de-DE" sz="2700" b="1" i="1" dirty="0">
                <a:latin typeface="Arial" panose="020B0604020202020204" pitchFamily="34" charset="0"/>
                <a:cs typeface="Arial" panose="020B0604020202020204" pitchFamily="34" charset="0"/>
              </a:rPr>
              <a:t>Wohnhaus von Samson Kirchheimer</a:t>
            </a:r>
            <a:r>
              <a:rPr lang="de-DE" sz="2700" i="1" dirty="0">
                <a:latin typeface="Arial" panose="020B0604020202020204" pitchFamily="34" charset="0"/>
                <a:cs typeface="Arial" panose="020B0604020202020204" pitchFamily="34" charset="0"/>
              </a:rPr>
              <a:t>, </a:t>
            </a:r>
            <a:br>
              <a:rPr lang="de-DE" sz="2700" i="1" dirty="0">
                <a:latin typeface="Arial" panose="020B0604020202020204" pitchFamily="34" charset="0"/>
                <a:cs typeface="Arial" panose="020B0604020202020204" pitchFamily="34" charset="0"/>
              </a:rPr>
            </a:br>
            <a:r>
              <a:rPr lang="de-DE" sz="2700" i="1" dirty="0">
                <a:latin typeface="Arial" panose="020B0604020202020204" pitchFamily="34" charset="0"/>
                <a:cs typeface="Arial" panose="020B0604020202020204" pitchFamily="34" charset="0"/>
              </a:rPr>
              <a:t>heute: </a:t>
            </a:r>
            <a:r>
              <a:rPr lang="de-DE" sz="2700" i="1" dirty="0" err="1">
                <a:latin typeface="Arial" panose="020B0604020202020204" pitchFamily="34" charset="0"/>
                <a:cs typeface="Arial" panose="020B0604020202020204" pitchFamily="34" charset="0"/>
              </a:rPr>
              <a:t>Gäustraße</a:t>
            </a:r>
            <a:r>
              <a:rPr lang="de-DE" sz="2700" i="1" dirty="0">
                <a:latin typeface="Arial" panose="020B0604020202020204" pitchFamily="34" charset="0"/>
                <a:cs typeface="Arial" panose="020B0604020202020204" pitchFamily="34" charset="0"/>
              </a:rPr>
              <a:t> 53 </a:t>
            </a:r>
            <a:br>
              <a:rPr lang="de-DE" dirty="0"/>
            </a:br>
            <a:endParaRPr lang="de-DE" dirty="0"/>
          </a:p>
        </p:txBody>
      </p:sp>
      <p:pic>
        <p:nvPicPr>
          <p:cNvPr id="4" name="Inhaltsplatzhalter 3">
            <a:extLst>
              <a:ext uri="{FF2B5EF4-FFF2-40B4-BE49-F238E27FC236}">
                <a16:creationId xmlns:a16="http://schemas.microsoft.com/office/drawing/2014/main" id="{8FE1B857-CFD5-4165-A4C6-E3E96A0E930B}"/>
              </a:ext>
            </a:extLst>
          </p:cNvPr>
          <p:cNvPicPr>
            <a:picLocks noGrp="1"/>
          </p:cNvPicPr>
          <p:nvPr>
            <p:ph idx="1"/>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1290" t="10686" r="9140" b="25202"/>
          <a:stretch/>
        </p:blipFill>
        <p:spPr bwMode="auto">
          <a:xfrm>
            <a:off x="1907704" y="1386506"/>
            <a:ext cx="5040560" cy="5400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166522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3A95C1-7FB2-4B93-81ED-EF014CB29E5A}"/>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Rechnung vom 1. November 1938</a:t>
            </a:r>
            <a:br>
              <a:rPr lang="de-DE" sz="2400" b="1" i="1" dirty="0"/>
            </a:br>
            <a:endParaRPr lang="de-DE" sz="2400" b="1" i="1" dirty="0"/>
          </a:p>
        </p:txBody>
      </p:sp>
      <p:pic>
        <p:nvPicPr>
          <p:cNvPr id="4" name="Inhaltsplatzhalter 3">
            <a:extLst>
              <a:ext uri="{FF2B5EF4-FFF2-40B4-BE49-F238E27FC236}">
                <a16:creationId xmlns:a16="http://schemas.microsoft.com/office/drawing/2014/main" id="{6961C085-50B7-4BD9-AD1D-856770D4C60F}"/>
              </a:ext>
            </a:extLst>
          </p:cNvPr>
          <p:cNvPicPr>
            <a:picLocks noGrp="1" noChangeAspect="1"/>
          </p:cNvPicPr>
          <p:nvPr>
            <p:ph idx="1"/>
          </p:nvPr>
        </p:nvPicPr>
        <p:blipFill>
          <a:blip r:embed="rId2"/>
          <a:stretch>
            <a:fillRect/>
          </a:stretch>
        </p:blipFill>
        <p:spPr>
          <a:xfrm>
            <a:off x="2005012" y="1090873"/>
            <a:ext cx="4943252" cy="5767127"/>
          </a:xfrm>
          <a:prstGeom prst="rect">
            <a:avLst/>
          </a:prstGeom>
        </p:spPr>
      </p:pic>
    </p:spTree>
    <p:extLst>
      <p:ext uri="{BB962C8B-B14F-4D97-AF65-F5344CB8AC3E}">
        <p14:creationId xmlns:p14="http://schemas.microsoft.com/office/powerpoint/2010/main" val="2876686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178CC4-600C-4CEE-9F83-CDC10C718DFA}"/>
              </a:ext>
            </a:extLst>
          </p:cNvPr>
          <p:cNvSpPr>
            <a:spLocks noGrp="1"/>
          </p:cNvSpPr>
          <p:nvPr>
            <p:ph type="title"/>
          </p:nvPr>
        </p:nvSpPr>
        <p:spPr>
          <a:xfrm>
            <a:off x="457200" y="332656"/>
            <a:ext cx="8229600" cy="1143000"/>
          </a:xfrm>
        </p:spPr>
        <p:txBody>
          <a:bodyPr>
            <a:normAutofit fontScale="90000"/>
          </a:bodyPr>
          <a:lstStyle/>
          <a:p>
            <a:br>
              <a:rPr lang="de-DE" sz="2400" i="1" dirty="0"/>
            </a:br>
            <a:r>
              <a:rPr lang="de-DE" sz="2700" b="1" i="1" dirty="0"/>
              <a:t>1787 </a:t>
            </a:r>
            <a:r>
              <a:rPr lang="de-DE" sz="2700" i="1" dirty="0"/>
              <a:t>(Plan von 1777)</a:t>
            </a:r>
            <a:r>
              <a:rPr lang="de-DE" sz="2700" b="1" i="1" dirty="0"/>
              <a:t>: </a:t>
            </a:r>
            <a:br>
              <a:rPr lang="de-DE" sz="2700" b="1" i="1" dirty="0"/>
            </a:br>
            <a:r>
              <a:rPr lang="de-DE" sz="2700" b="1" i="1" dirty="0"/>
              <a:t>699 </a:t>
            </a:r>
            <a:r>
              <a:rPr lang="de-DE" sz="2700" b="1" i="1" dirty="0" err="1"/>
              <a:t>Einw</a:t>
            </a:r>
            <a:r>
              <a:rPr lang="de-DE" sz="2700" b="1" i="1" dirty="0"/>
              <a:t>., 35 Juden </a:t>
            </a:r>
            <a:br>
              <a:rPr lang="de-DE" sz="2400" i="1" dirty="0"/>
            </a:br>
            <a:endParaRPr lang="de-DE" sz="2400" i="1" dirty="0"/>
          </a:p>
        </p:txBody>
      </p:sp>
      <p:pic>
        <p:nvPicPr>
          <p:cNvPr id="9" name="Inhaltsplatzhalter 8">
            <a:extLst>
              <a:ext uri="{FF2B5EF4-FFF2-40B4-BE49-F238E27FC236}">
                <a16:creationId xmlns:a16="http://schemas.microsoft.com/office/drawing/2014/main" id="{891389BA-7CA6-4862-B52C-4C26B888A7F5}"/>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96" t="1363" r="2619" b="5303"/>
          <a:stretch/>
        </p:blipFill>
        <p:spPr>
          <a:xfrm rot="5400000">
            <a:off x="1923674" y="-19816"/>
            <a:ext cx="5451012" cy="8075240"/>
          </a:xfrm>
        </p:spPr>
      </p:pic>
    </p:spTree>
    <p:extLst>
      <p:ext uri="{BB962C8B-B14F-4D97-AF65-F5344CB8AC3E}">
        <p14:creationId xmlns:p14="http://schemas.microsoft.com/office/powerpoint/2010/main" val="19628260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F1A7D4-DB23-46CB-99F1-8B0FC0D98DA5}"/>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Gestaposchreiben vom 3. November 1938</a:t>
            </a:r>
          </a:p>
        </p:txBody>
      </p:sp>
      <p:pic>
        <p:nvPicPr>
          <p:cNvPr id="7" name="Inhaltsplatzhalter 6">
            <a:extLst>
              <a:ext uri="{FF2B5EF4-FFF2-40B4-BE49-F238E27FC236}">
                <a16:creationId xmlns:a16="http://schemas.microsoft.com/office/drawing/2014/main" id="{B0355ED3-743B-4A51-99B8-57FA36B9C36A}"/>
              </a:ext>
            </a:extLst>
          </p:cNvPr>
          <p:cNvPicPr>
            <a:picLocks noGrp="1" noChangeAspect="1"/>
          </p:cNvPicPr>
          <p:nvPr>
            <p:ph idx="1"/>
          </p:nvPr>
        </p:nvPicPr>
        <p:blipFill rotWithShape="1">
          <a:blip r:embed="rId2"/>
          <a:srcRect r="875" b="54036"/>
          <a:stretch/>
        </p:blipFill>
        <p:spPr>
          <a:xfrm>
            <a:off x="215830" y="1438200"/>
            <a:ext cx="8623227" cy="4295055"/>
          </a:xfrm>
          <a:prstGeom prst="rect">
            <a:avLst/>
          </a:prstGeom>
        </p:spPr>
      </p:pic>
    </p:spTree>
    <p:extLst>
      <p:ext uri="{BB962C8B-B14F-4D97-AF65-F5344CB8AC3E}">
        <p14:creationId xmlns:p14="http://schemas.microsoft.com/office/powerpoint/2010/main" val="11990311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D39274-131C-49F7-A2AF-482B6B8FBC63}"/>
              </a:ext>
            </a:extLst>
          </p:cNvPr>
          <p:cNvSpPr>
            <a:spLocks noGrp="1"/>
          </p:cNvSpPr>
          <p:nvPr>
            <p:ph type="title"/>
          </p:nvPr>
        </p:nvSpPr>
        <p:spPr/>
        <p:txBody>
          <a:bodyPr>
            <a:normAutofit/>
          </a:bodyPr>
          <a:lstStyle/>
          <a:p>
            <a:r>
              <a:rPr lang="de-DE" sz="2400" b="1" i="1" dirty="0"/>
              <a:t>Fragment der </a:t>
            </a:r>
            <a:r>
              <a:rPr lang="de-DE" sz="2400" b="1" i="1" dirty="0" err="1"/>
              <a:t>Esterrolle</a:t>
            </a:r>
            <a:r>
              <a:rPr lang="de-DE" sz="2400" b="1" i="1" dirty="0"/>
              <a:t> aus der Synagoge von Geinsheim</a:t>
            </a:r>
          </a:p>
        </p:txBody>
      </p:sp>
      <p:pic>
        <p:nvPicPr>
          <p:cNvPr id="4" name="Inhaltsplatzhalter 3">
            <a:extLst>
              <a:ext uri="{FF2B5EF4-FFF2-40B4-BE49-F238E27FC236}">
                <a16:creationId xmlns:a16="http://schemas.microsoft.com/office/drawing/2014/main" id="{B17D1306-44CF-46F3-A924-C392DB4BC4D3}"/>
              </a:ext>
            </a:extLst>
          </p:cNvPr>
          <p:cNvPicPr>
            <a:picLocks noGrp="1" noChangeAspect="1"/>
          </p:cNvPicPr>
          <p:nvPr>
            <p:ph idx="1"/>
          </p:nvPr>
        </p:nvPicPr>
        <p:blipFill>
          <a:blip r:embed="rId2"/>
          <a:stretch>
            <a:fillRect/>
          </a:stretch>
        </p:blipFill>
        <p:spPr>
          <a:xfrm>
            <a:off x="945093" y="1052736"/>
            <a:ext cx="7740352" cy="5805264"/>
          </a:xfrm>
          <a:prstGeom prst="rect">
            <a:avLst/>
          </a:prstGeom>
        </p:spPr>
      </p:pic>
    </p:spTree>
    <p:extLst>
      <p:ext uri="{BB962C8B-B14F-4D97-AF65-F5344CB8AC3E}">
        <p14:creationId xmlns:p14="http://schemas.microsoft.com/office/powerpoint/2010/main" val="11304514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19848-E87A-4557-9606-7C3D112F0422}"/>
              </a:ext>
            </a:extLst>
          </p:cNvPr>
          <p:cNvSpPr>
            <a:spLocks noGrp="1"/>
          </p:cNvSpPr>
          <p:nvPr>
            <p:ph type="title"/>
          </p:nvPr>
        </p:nvSpPr>
        <p:spPr/>
        <p:txBody>
          <a:bodyPr>
            <a:normAutofit fontScale="90000"/>
          </a:bodyPr>
          <a:lstStyle/>
          <a:p>
            <a:r>
              <a:rPr lang="de-DE" sz="2700" b="1" i="1" dirty="0">
                <a:latin typeface="Arial" panose="020B0604020202020204" pitchFamily="34" charset="0"/>
                <a:cs typeface="Arial" panose="020B0604020202020204" pitchFamily="34" charset="0"/>
              </a:rPr>
              <a:t>So könnte die </a:t>
            </a:r>
            <a:r>
              <a:rPr lang="de-DE" sz="2700" b="1" i="1" dirty="0" err="1">
                <a:latin typeface="Arial" panose="020B0604020202020204" pitchFamily="34" charset="0"/>
                <a:cs typeface="Arial" panose="020B0604020202020204" pitchFamily="34" charset="0"/>
              </a:rPr>
              <a:t>Geinsheimer</a:t>
            </a:r>
            <a:r>
              <a:rPr lang="de-DE" sz="2700" b="1" i="1" dirty="0">
                <a:latin typeface="Arial" panose="020B0604020202020204" pitchFamily="34" charset="0"/>
                <a:cs typeface="Arial" panose="020B0604020202020204" pitchFamily="34" charset="0"/>
              </a:rPr>
              <a:t> </a:t>
            </a:r>
            <a:r>
              <a:rPr lang="de-DE" sz="2700" b="1" i="1" dirty="0" err="1">
                <a:latin typeface="Arial" panose="020B0604020202020204" pitchFamily="34" charset="0"/>
                <a:cs typeface="Arial" panose="020B0604020202020204" pitchFamily="34" charset="0"/>
              </a:rPr>
              <a:t>Estherrolle</a:t>
            </a:r>
            <a:r>
              <a:rPr lang="de-DE" sz="2700" b="1" i="1" dirty="0">
                <a:latin typeface="Arial" panose="020B0604020202020204" pitchFamily="34" charset="0"/>
                <a:cs typeface="Arial" panose="020B0604020202020204" pitchFamily="34" charset="0"/>
              </a:rPr>
              <a:t> ausgesehen haben</a:t>
            </a:r>
            <a:r>
              <a:rPr lang="de-DE" sz="2700" i="1" dirty="0">
                <a:latin typeface="Arial" panose="020B0604020202020204" pitchFamily="34" charset="0"/>
                <a:cs typeface="Arial" panose="020B0604020202020204" pitchFamily="34" charset="0"/>
              </a:rPr>
              <a:t>.</a:t>
            </a:r>
            <a:br>
              <a:rPr 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p:txBody>
      </p:sp>
      <p:pic>
        <p:nvPicPr>
          <p:cNvPr id="4" name="Inhaltsplatzhalter 3">
            <a:extLst>
              <a:ext uri="{FF2B5EF4-FFF2-40B4-BE49-F238E27FC236}">
                <a16:creationId xmlns:a16="http://schemas.microsoft.com/office/drawing/2014/main" id="{3E3725C4-348D-4E35-98B1-90F16181B47C}"/>
              </a:ext>
            </a:extLst>
          </p:cNvPr>
          <p:cNvPicPr>
            <a:picLocks noGrp="1"/>
          </p:cNvPicPr>
          <p:nvPr>
            <p:ph idx="1"/>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l="-1" r="-1" b="7006"/>
          <a:stretch/>
        </p:blipFill>
        <p:spPr bwMode="auto">
          <a:xfrm>
            <a:off x="1259632" y="1052736"/>
            <a:ext cx="6624736" cy="51845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00004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6E3ECE-6864-409F-90BC-1220C414B8C4}"/>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Sammelplatz in Ludwigshafen</a:t>
            </a:r>
            <a:br>
              <a:rPr lang="de-DE" sz="2400" b="1" i="1" dirty="0">
                <a:latin typeface="Arial" panose="020B0604020202020204" pitchFamily="34" charset="0"/>
                <a:cs typeface="Arial" panose="020B0604020202020204" pitchFamily="34" charset="0"/>
              </a:rPr>
            </a:br>
            <a:r>
              <a:rPr lang="de-DE" sz="2400" b="1" i="1" dirty="0">
                <a:latin typeface="Arial" panose="020B0604020202020204" pitchFamily="34" charset="0"/>
                <a:cs typeface="Arial" panose="020B0604020202020204" pitchFamily="34" charset="0"/>
              </a:rPr>
              <a:t>22.10.1940</a:t>
            </a:r>
          </a:p>
        </p:txBody>
      </p:sp>
      <p:pic>
        <p:nvPicPr>
          <p:cNvPr id="5" name="Inhaltsplatzhalter 4">
            <a:extLst>
              <a:ext uri="{FF2B5EF4-FFF2-40B4-BE49-F238E27FC236}">
                <a16:creationId xmlns:a16="http://schemas.microsoft.com/office/drawing/2014/main" id="{4B5924B2-AF18-477D-B2B5-52AEC58A6462}"/>
              </a:ext>
            </a:extLst>
          </p:cNvPr>
          <p:cNvPicPr>
            <a:picLocks noGrp="1" noChangeAspect="1"/>
          </p:cNvPicPr>
          <p:nvPr>
            <p:ph idx="1"/>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32200" t="26385" r="22323" b="21116"/>
          <a:stretch/>
        </p:blipFill>
        <p:spPr>
          <a:xfrm rot="16200000">
            <a:off x="2545547" y="-212548"/>
            <a:ext cx="4104456" cy="8795264"/>
          </a:xfrm>
        </p:spPr>
      </p:pic>
    </p:spTree>
    <p:extLst>
      <p:ext uri="{BB962C8B-B14F-4D97-AF65-F5344CB8AC3E}">
        <p14:creationId xmlns:p14="http://schemas.microsoft.com/office/powerpoint/2010/main" val="23920043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A58D41-A79F-486E-912E-D2C286FEC7A9}"/>
              </a:ext>
            </a:extLst>
          </p:cNvPr>
          <p:cNvSpPr>
            <a:spLocks noGrp="1"/>
          </p:cNvSpPr>
          <p:nvPr>
            <p:ph type="title"/>
          </p:nvPr>
        </p:nvSpPr>
        <p:spPr/>
        <p:txBody>
          <a:bodyPr>
            <a:normAutofit fontScale="90000"/>
          </a:bodyPr>
          <a:lstStyle/>
          <a:p>
            <a:br>
              <a:rPr lang="de-DE" sz="2700" i="1" dirty="0"/>
            </a:br>
            <a:r>
              <a:rPr lang="de-DE" sz="2700" b="1" i="1" dirty="0">
                <a:latin typeface="Arial" panose="020B0604020202020204" pitchFamily="34" charset="0"/>
                <a:cs typeface="Arial" panose="020B0604020202020204" pitchFamily="34" charset="0"/>
              </a:rPr>
              <a:t>Das Lager von </a:t>
            </a:r>
            <a:r>
              <a:rPr lang="de-DE" sz="2700" b="1" i="1" dirty="0" err="1">
                <a:latin typeface="Arial" panose="020B0604020202020204" pitchFamily="34" charset="0"/>
                <a:cs typeface="Arial" panose="020B0604020202020204" pitchFamily="34" charset="0"/>
              </a:rPr>
              <a:t>Gurs</a:t>
            </a:r>
            <a:br>
              <a:rPr lang="de-DE" dirty="0"/>
            </a:br>
            <a:endParaRPr lang="de-DE" dirty="0"/>
          </a:p>
        </p:txBody>
      </p:sp>
      <p:pic>
        <p:nvPicPr>
          <p:cNvPr id="6" name="Inhaltsplatzhalter 5">
            <a:extLst>
              <a:ext uri="{FF2B5EF4-FFF2-40B4-BE49-F238E27FC236}">
                <a16:creationId xmlns:a16="http://schemas.microsoft.com/office/drawing/2014/main" id="{EF4C30E1-AEFC-4E9A-BF20-9D67D8548AD0}"/>
              </a:ext>
            </a:extLst>
          </p:cNvPr>
          <p:cNvPicPr>
            <a:picLocks noGrp="1"/>
          </p:cNvPicPr>
          <p:nvPr>
            <p:ph idx="1"/>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t="9373"/>
          <a:stretch/>
        </p:blipFill>
        <p:spPr bwMode="auto">
          <a:xfrm>
            <a:off x="1403648" y="1124744"/>
            <a:ext cx="6552728" cy="53824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463985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6E0394-E38C-4322-AFEC-2236FD999D6C}"/>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Zustände im Lager </a:t>
            </a:r>
            <a:r>
              <a:rPr lang="de-DE" sz="2400" b="1" i="1" dirty="0" err="1">
                <a:latin typeface="Arial" panose="020B0604020202020204" pitchFamily="34" charset="0"/>
                <a:cs typeface="Arial" panose="020B0604020202020204" pitchFamily="34" charset="0"/>
              </a:rPr>
              <a:t>Gurs</a:t>
            </a:r>
            <a:endParaRPr lang="de-DE" sz="2400" b="1" i="1" dirty="0">
              <a:latin typeface="Arial" panose="020B0604020202020204" pitchFamily="34" charset="0"/>
              <a:cs typeface="Arial" panose="020B0604020202020204" pitchFamily="34" charset="0"/>
            </a:endParaRPr>
          </a:p>
        </p:txBody>
      </p:sp>
      <p:pic>
        <p:nvPicPr>
          <p:cNvPr id="4" name="Inhaltsplatzhalter 3" descr="gurs-8">
            <a:extLst>
              <a:ext uri="{FF2B5EF4-FFF2-40B4-BE49-F238E27FC236}">
                <a16:creationId xmlns:a16="http://schemas.microsoft.com/office/drawing/2014/main" id="{94B8A2D5-A21B-4B1F-BF15-8B0DB880F30A}"/>
              </a:ext>
            </a:extLst>
          </p:cNvPr>
          <p:cNvPicPr>
            <a:picLocks noGrp="1" noChangeAspect="1"/>
          </p:cNvPicPr>
          <p:nvPr>
            <p:ph idx="1"/>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971600" y="1621347"/>
            <a:ext cx="3746674" cy="5112421"/>
          </a:xfrm>
          <a:prstGeom prst="rect">
            <a:avLst/>
          </a:prstGeom>
          <a:noFill/>
          <a:ln>
            <a:noFill/>
          </a:ln>
        </p:spPr>
      </p:pic>
      <p:pic>
        <p:nvPicPr>
          <p:cNvPr id="5" name="Grafik 4" descr="gurs-7">
            <a:extLst>
              <a:ext uri="{FF2B5EF4-FFF2-40B4-BE49-F238E27FC236}">
                <a16:creationId xmlns:a16="http://schemas.microsoft.com/office/drawing/2014/main" id="{BA0FCD77-68FD-4396-9547-49174111CB57}"/>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004048" y="1613619"/>
            <a:ext cx="3746674" cy="5115473"/>
          </a:xfrm>
          <a:prstGeom prst="rect">
            <a:avLst/>
          </a:prstGeom>
          <a:noFill/>
          <a:ln>
            <a:noFill/>
          </a:ln>
        </p:spPr>
      </p:pic>
    </p:spTree>
    <p:extLst>
      <p:ext uri="{BB962C8B-B14F-4D97-AF65-F5344CB8AC3E}">
        <p14:creationId xmlns:p14="http://schemas.microsoft.com/office/powerpoint/2010/main" val="9353767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3934BA-1135-43CC-8567-36D141078F03}"/>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Betty Grünebaum</a:t>
            </a:r>
          </a:p>
        </p:txBody>
      </p:sp>
      <p:pic>
        <p:nvPicPr>
          <p:cNvPr id="4" name="Inhaltsplatzhalter 6">
            <a:extLst>
              <a:ext uri="{FF2B5EF4-FFF2-40B4-BE49-F238E27FC236}">
                <a16:creationId xmlns:a16="http://schemas.microsoft.com/office/drawing/2014/main" id="{ACD1380A-FE48-4885-BD97-684C03BB74B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405" r="38067"/>
          <a:stretch/>
        </p:blipFill>
        <p:spPr>
          <a:xfrm>
            <a:off x="2596123" y="1600200"/>
            <a:ext cx="3951753" cy="4525963"/>
          </a:xfrm>
        </p:spPr>
      </p:pic>
    </p:spTree>
    <p:extLst>
      <p:ext uri="{BB962C8B-B14F-4D97-AF65-F5344CB8AC3E}">
        <p14:creationId xmlns:p14="http://schemas.microsoft.com/office/powerpoint/2010/main" val="16696176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EE5E12-86FF-4E9B-B4C4-0AEFBD7C7FEB}"/>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Mané, Elias, Hilda</a:t>
            </a:r>
          </a:p>
        </p:txBody>
      </p:sp>
      <p:pic>
        <p:nvPicPr>
          <p:cNvPr id="4" name="Inhaltsplatzhalter 3">
            <a:extLst>
              <a:ext uri="{FF2B5EF4-FFF2-40B4-BE49-F238E27FC236}">
                <a16:creationId xmlns:a16="http://schemas.microsoft.com/office/drawing/2014/main" id="{3C5C1718-3FDE-47F8-B45D-92449E659107}"/>
              </a:ext>
            </a:extLst>
          </p:cNvPr>
          <p:cNvPicPr>
            <a:picLocks noGrp="1"/>
          </p:cNvPicPr>
          <p:nvPr>
            <p:ph idx="1"/>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1531" b="19093"/>
          <a:stretch/>
        </p:blipFill>
        <p:spPr bwMode="auto">
          <a:xfrm>
            <a:off x="1547664" y="1700808"/>
            <a:ext cx="6048672" cy="41044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04203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D538C3-C06B-4388-9DA0-685D140E2684}"/>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Mané, Isidor I., Emilie und Melanie</a:t>
            </a:r>
            <a:endParaRPr lang="de-DE" sz="2400" dirty="0"/>
          </a:p>
        </p:txBody>
      </p:sp>
      <p:pic>
        <p:nvPicPr>
          <p:cNvPr id="4" name="Inhaltsplatzhalter 3">
            <a:extLst>
              <a:ext uri="{FF2B5EF4-FFF2-40B4-BE49-F238E27FC236}">
                <a16:creationId xmlns:a16="http://schemas.microsoft.com/office/drawing/2014/main" id="{8D7890C2-7423-4F98-A499-0636EFC2FC19}"/>
              </a:ext>
            </a:extLst>
          </p:cNvPr>
          <p:cNvPicPr>
            <a:picLocks noGrp="1" noChangeAspect="1"/>
          </p:cNvPicPr>
          <p:nvPr>
            <p:ph idx="1"/>
          </p:nvPr>
        </p:nvPicPr>
        <p:blipFill rotWithShape="1">
          <a:blip r:embed="rId2"/>
          <a:srcRect l="10630" t="10042" r="10628" b="-333"/>
          <a:stretch/>
        </p:blipFill>
        <p:spPr>
          <a:xfrm>
            <a:off x="1934497" y="1700808"/>
            <a:ext cx="5358735" cy="4608512"/>
          </a:xfrm>
          <a:prstGeom prst="rect">
            <a:avLst/>
          </a:prstGeom>
        </p:spPr>
      </p:pic>
    </p:spTree>
    <p:extLst>
      <p:ext uri="{BB962C8B-B14F-4D97-AF65-F5344CB8AC3E}">
        <p14:creationId xmlns:p14="http://schemas.microsoft.com/office/powerpoint/2010/main" val="14610876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474BC6-7812-47D9-A7FA-597848BED31D}"/>
              </a:ext>
            </a:extLst>
          </p:cNvPr>
          <p:cNvSpPr>
            <a:spLocks noGrp="1"/>
          </p:cNvSpPr>
          <p:nvPr>
            <p:ph type="title"/>
          </p:nvPr>
        </p:nvSpPr>
        <p:spPr/>
        <p:txBody>
          <a:bodyPr>
            <a:normAutofit fontScale="90000"/>
          </a:bodyPr>
          <a:lstStyle/>
          <a:p>
            <a:r>
              <a:rPr lang="de-DE" i="1" dirty="0"/>
              <a:t> </a:t>
            </a:r>
            <a:r>
              <a:rPr lang="de-DE" sz="2700" b="1" i="1" dirty="0" err="1">
                <a:latin typeface="Arial" panose="020B0604020202020204" pitchFamily="34" charset="0"/>
                <a:cs typeface="Arial" panose="020B0604020202020204" pitchFamily="34" charset="0"/>
              </a:rPr>
              <a:t>Gurs</a:t>
            </a:r>
            <a:r>
              <a:rPr lang="de-DE" sz="2700" b="1" i="1" dirty="0">
                <a:latin typeface="Arial" panose="020B0604020202020204" pitchFamily="34" charset="0"/>
                <a:cs typeface="Arial" panose="020B0604020202020204" pitchFamily="34" charset="0"/>
              </a:rPr>
              <a:t>, (r. vorn) Grabstein für Emilie Mané geb. Lehmann </a:t>
            </a:r>
            <a:br>
              <a:rPr lang="de-DE" sz="2700" b="1" dirty="0">
                <a:latin typeface="Arial" panose="020B0604020202020204" pitchFamily="34" charset="0"/>
                <a:cs typeface="Arial" panose="020B0604020202020204" pitchFamily="34" charset="0"/>
              </a:rPr>
            </a:br>
            <a:r>
              <a:rPr lang="de-DE" sz="2200" i="1" dirty="0">
                <a:latin typeface="Arial" panose="020B0604020202020204" pitchFamily="34" charset="0"/>
                <a:cs typeface="Arial" panose="020B0604020202020204" pitchFamily="34" charset="0"/>
              </a:rPr>
              <a:t>(Foto: B. </a:t>
            </a:r>
            <a:r>
              <a:rPr lang="de-DE" sz="2200" i="1" dirty="0" err="1">
                <a:latin typeface="Arial" panose="020B0604020202020204" pitchFamily="34" charset="0"/>
                <a:cs typeface="Arial" panose="020B0604020202020204" pitchFamily="34" charset="0"/>
              </a:rPr>
              <a:t>Kukatzki</a:t>
            </a:r>
            <a:r>
              <a:rPr lang="de-DE" sz="2200" i="1" dirty="0">
                <a:latin typeface="Arial" panose="020B0604020202020204" pitchFamily="34" charset="0"/>
                <a:cs typeface="Arial" panose="020B0604020202020204" pitchFamily="34" charset="0"/>
              </a:rPr>
              <a:t>)</a:t>
            </a:r>
            <a:br>
              <a:rPr lang="de-DE" sz="2200" i="1" dirty="0">
                <a:latin typeface="Arial" panose="020B0604020202020204" pitchFamily="34" charset="0"/>
                <a:cs typeface="Arial" panose="020B0604020202020204" pitchFamily="34" charset="0"/>
              </a:rPr>
            </a:br>
            <a:endParaRPr lang="de-DE" sz="2200" i="1" dirty="0">
              <a:latin typeface="Arial" panose="020B0604020202020204" pitchFamily="34" charset="0"/>
              <a:cs typeface="Arial" panose="020B0604020202020204" pitchFamily="34" charset="0"/>
            </a:endParaRPr>
          </a:p>
        </p:txBody>
      </p:sp>
      <p:pic>
        <p:nvPicPr>
          <p:cNvPr id="4" name="Inhaltsplatzhalter 3">
            <a:extLst>
              <a:ext uri="{FF2B5EF4-FFF2-40B4-BE49-F238E27FC236}">
                <a16:creationId xmlns:a16="http://schemas.microsoft.com/office/drawing/2014/main" id="{9EE36D8E-6EC2-4B44-A308-A3FB7A65DA96}"/>
              </a:ext>
            </a:extLst>
          </p:cNvPr>
          <p:cNvPicPr>
            <a:picLocks noGrp="1"/>
          </p:cNvPicPr>
          <p:nvPr>
            <p:ph idx="1"/>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 t="19038" r="-4839"/>
          <a:stretch/>
        </p:blipFill>
        <p:spPr>
          <a:xfrm>
            <a:off x="2411760" y="1511660"/>
            <a:ext cx="5256584" cy="4797660"/>
          </a:xfrm>
          <a:prstGeom prst="rect">
            <a:avLst/>
          </a:prstGeom>
        </p:spPr>
      </p:pic>
    </p:spTree>
    <p:extLst>
      <p:ext uri="{BB962C8B-B14F-4D97-AF65-F5344CB8AC3E}">
        <p14:creationId xmlns:p14="http://schemas.microsoft.com/office/powerpoint/2010/main" val="1337622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0E7A1-D09D-42BF-BBFB-3648B8AB067C}"/>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58 Juden in Geinsheim 1808</a:t>
            </a:r>
          </a:p>
        </p:txBody>
      </p:sp>
      <p:pic>
        <p:nvPicPr>
          <p:cNvPr id="5" name="Inhaltsplatzhalter 4">
            <a:extLst>
              <a:ext uri="{FF2B5EF4-FFF2-40B4-BE49-F238E27FC236}">
                <a16:creationId xmlns:a16="http://schemas.microsoft.com/office/drawing/2014/main" id="{D3BA93A3-334F-4C22-9322-8D2579A2378D}"/>
              </a:ext>
            </a:extLst>
          </p:cNvPr>
          <p:cNvPicPr>
            <a:picLocks noGrp="1" noChangeAspect="1"/>
          </p:cNvPicPr>
          <p:nvPr>
            <p:ph idx="1"/>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763688" y="1191220"/>
            <a:ext cx="5472608" cy="5488356"/>
          </a:xfrm>
        </p:spPr>
      </p:pic>
    </p:spTree>
    <p:extLst>
      <p:ext uri="{BB962C8B-B14F-4D97-AF65-F5344CB8AC3E}">
        <p14:creationId xmlns:p14="http://schemas.microsoft.com/office/powerpoint/2010/main" val="14104155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6042" t="27813" r="26875" b="32031"/>
          <a:stretch/>
        </p:blipFill>
        <p:spPr bwMode="auto">
          <a:xfrm>
            <a:off x="1043608" y="260648"/>
            <a:ext cx="6840760" cy="63093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46128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879E76-DB01-4970-906C-5DD44EE3DB3A}"/>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Röthler, Berta geb. Strauß</a:t>
            </a:r>
          </a:p>
        </p:txBody>
      </p:sp>
      <p:pic>
        <p:nvPicPr>
          <p:cNvPr id="5" name="Inhaltsplatzhalter 4">
            <a:extLst>
              <a:ext uri="{FF2B5EF4-FFF2-40B4-BE49-F238E27FC236}">
                <a16:creationId xmlns:a16="http://schemas.microsoft.com/office/drawing/2014/main" id="{5FBB5372-2C1C-4EF1-8226-AD16DE5C21C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148" t="5405" r="9728"/>
          <a:stretch/>
        </p:blipFill>
        <p:spPr>
          <a:xfrm>
            <a:off x="1043608" y="1417638"/>
            <a:ext cx="6768752" cy="4281339"/>
          </a:xfrm>
        </p:spPr>
      </p:pic>
    </p:spTree>
    <p:extLst>
      <p:ext uri="{BB962C8B-B14F-4D97-AF65-F5344CB8AC3E}">
        <p14:creationId xmlns:p14="http://schemas.microsoft.com/office/powerpoint/2010/main" val="5650209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C1BF78-A76F-41F8-938D-D520A2410441}"/>
              </a:ext>
            </a:extLst>
          </p:cNvPr>
          <p:cNvSpPr>
            <a:spLocks noGrp="1"/>
          </p:cNvSpPr>
          <p:nvPr>
            <p:ph type="title"/>
          </p:nvPr>
        </p:nvSpPr>
        <p:spPr/>
        <p:txBody>
          <a:bodyPr>
            <a:normAutofit/>
          </a:bodyPr>
          <a:lstStyle/>
          <a:p>
            <a:r>
              <a:rPr lang="de-DE" sz="2400" b="1" i="1" dirty="0" err="1">
                <a:latin typeface="Arial" panose="020B0604020202020204" pitchFamily="34" charset="0"/>
                <a:cs typeface="Arial" panose="020B0604020202020204" pitchFamily="34" charset="0"/>
              </a:rPr>
              <a:t>Gurs</a:t>
            </a:r>
            <a:r>
              <a:rPr lang="de-DE" sz="2400" b="1" i="1" dirty="0">
                <a:latin typeface="Arial" panose="020B0604020202020204" pitchFamily="34" charset="0"/>
                <a:cs typeface="Arial" panose="020B0604020202020204" pitchFamily="34" charset="0"/>
              </a:rPr>
              <a:t>, Grabstein für Auguste Dornberger</a:t>
            </a:r>
            <a:br>
              <a:rPr lang="de-DE" sz="2400" b="1" i="1" dirty="0">
                <a:latin typeface="Arial" panose="020B0604020202020204" pitchFamily="34" charset="0"/>
                <a:cs typeface="Arial" panose="020B0604020202020204" pitchFamily="34" charset="0"/>
              </a:rPr>
            </a:br>
            <a:r>
              <a:rPr lang="de-DE" sz="2000" i="1" dirty="0">
                <a:latin typeface="Arial" panose="020B0604020202020204" pitchFamily="34" charset="0"/>
                <a:cs typeface="Arial" panose="020B0604020202020204" pitchFamily="34" charset="0"/>
              </a:rPr>
              <a:t>(Foto: W. </a:t>
            </a:r>
            <a:r>
              <a:rPr lang="de-DE" sz="2000" i="1" dirty="0" err="1">
                <a:latin typeface="Arial" panose="020B0604020202020204" pitchFamily="34" charset="0"/>
                <a:cs typeface="Arial" panose="020B0604020202020204" pitchFamily="34" charset="0"/>
              </a:rPr>
              <a:t>Weingard</a:t>
            </a:r>
            <a:r>
              <a:rPr lang="de-DE" sz="2000" i="1" dirty="0">
                <a:latin typeface="Arial" panose="020B0604020202020204" pitchFamily="34" charset="0"/>
                <a:cs typeface="Arial" panose="020B0604020202020204" pitchFamily="34" charset="0"/>
              </a:rPr>
              <a:t>, Gommersheim)</a:t>
            </a:r>
            <a:endParaRPr lang="de-DE" sz="2400" b="1" i="1" dirty="0">
              <a:latin typeface="Arial" panose="020B0604020202020204" pitchFamily="34" charset="0"/>
              <a:cs typeface="Arial" panose="020B0604020202020204" pitchFamily="34" charset="0"/>
            </a:endParaRPr>
          </a:p>
        </p:txBody>
      </p:sp>
      <p:pic>
        <p:nvPicPr>
          <p:cNvPr id="4" name="Inhaltsplatzhalter 3">
            <a:extLst>
              <a:ext uri="{FF2B5EF4-FFF2-40B4-BE49-F238E27FC236}">
                <a16:creationId xmlns:a16="http://schemas.microsoft.com/office/drawing/2014/main" id="{B18CC355-C4FC-4797-BA9B-1C98AC1A8130}"/>
              </a:ext>
            </a:extLst>
          </p:cNvPr>
          <p:cNvPicPr>
            <a:picLocks noGrp="1" noChangeAspect="1"/>
          </p:cNvPicPr>
          <p:nvPr>
            <p:ph idx="1"/>
          </p:nvPr>
        </p:nvPicPr>
        <p:blipFill rotWithShape="1">
          <a:blip r:embed="rId2"/>
          <a:srcRect l="7688" r="62" b="11951"/>
          <a:stretch/>
        </p:blipFill>
        <p:spPr>
          <a:xfrm>
            <a:off x="2806774" y="1417638"/>
            <a:ext cx="3853458" cy="4891682"/>
          </a:xfrm>
          <a:prstGeom prst="rect">
            <a:avLst/>
          </a:prstGeom>
        </p:spPr>
      </p:pic>
    </p:spTree>
    <p:extLst>
      <p:ext uri="{BB962C8B-B14F-4D97-AF65-F5344CB8AC3E}">
        <p14:creationId xmlns:p14="http://schemas.microsoft.com/office/powerpoint/2010/main" val="6355292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5F7705-1A2F-4F93-8FA5-6388995D1F25}"/>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Nach Auschwitz</a:t>
            </a:r>
          </a:p>
        </p:txBody>
      </p:sp>
      <p:pic>
        <p:nvPicPr>
          <p:cNvPr id="4" name="Inhaltsplatzhalter 3">
            <a:extLst>
              <a:ext uri="{FF2B5EF4-FFF2-40B4-BE49-F238E27FC236}">
                <a16:creationId xmlns:a16="http://schemas.microsoft.com/office/drawing/2014/main" id="{4170B691-541D-4B76-B88E-BA818559F6C1}"/>
              </a:ext>
            </a:extLst>
          </p:cNvPr>
          <p:cNvPicPr>
            <a:picLocks noGrp="1" noChangeAspect="1"/>
          </p:cNvPicPr>
          <p:nvPr>
            <p:ph idx="1"/>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51520" y="1289492"/>
            <a:ext cx="8668111" cy="4875813"/>
          </a:xfrm>
          <a:prstGeom prst="rect">
            <a:avLst/>
          </a:prstGeom>
        </p:spPr>
      </p:pic>
    </p:spTree>
    <p:extLst>
      <p:ext uri="{BB962C8B-B14F-4D97-AF65-F5344CB8AC3E}">
        <p14:creationId xmlns:p14="http://schemas.microsoft.com/office/powerpoint/2010/main" val="10069985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C5E49D-7C41-4774-A70A-D3D4929BD790}"/>
              </a:ext>
            </a:extLst>
          </p:cNvPr>
          <p:cNvSpPr>
            <a:spLocks noGrp="1"/>
          </p:cNvSpPr>
          <p:nvPr>
            <p:ph type="title"/>
          </p:nvPr>
        </p:nvSpPr>
        <p:spPr/>
        <p:txBody>
          <a:bodyPr>
            <a:normAutofit fontScale="90000"/>
          </a:bodyPr>
          <a:lstStyle/>
          <a:p>
            <a:r>
              <a:rPr lang="de-DE" sz="2400" b="1" i="1" dirty="0">
                <a:latin typeface="Arial" panose="020B0604020202020204" pitchFamily="34" charset="0"/>
                <a:cs typeface="Arial" panose="020B0604020202020204" pitchFamily="34" charset="0"/>
              </a:rPr>
              <a:t>Mané, Heinrich </a:t>
            </a:r>
            <a:r>
              <a:rPr lang="de-DE" sz="2400" i="1" dirty="0">
                <a:latin typeface="Arial" panose="020B0604020202020204" pitchFamily="34" charset="0"/>
                <a:cs typeface="Arial" panose="020B0604020202020204" pitchFamily="34" charset="0"/>
              </a:rPr>
              <a:t>(* 1878) Prokurist in Karlsruhe</a:t>
            </a:r>
            <a:br>
              <a:rPr lang="de-DE" sz="2400" i="1" dirty="0">
                <a:latin typeface="Arial" panose="020B0604020202020204" pitchFamily="34" charset="0"/>
                <a:cs typeface="Arial" panose="020B0604020202020204" pitchFamily="34" charset="0"/>
              </a:rPr>
            </a:br>
            <a:r>
              <a:rPr lang="de-DE" sz="2400" b="1" i="1" dirty="0">
                <a:latin typeface="Arial" panose="020B0604020202020204" pitchFamily="34" charset="0"/>
                <a:cs typeface="Arial" panose="020B0604020202020204" pitchFamily="34" charset="0"/>
              </a:rPr>
              <a:t>und Paula geb. Gerst  </a:t>
            </a:r>
            <a:br>
              <a:rPr lang="de-DE" sz="2400" i="1" dirty="0"/>
            </a:br>
            <a:endParaRPr lang="de-DE" sz="2400" dirty="0"/>
          </a:p>
        </p:txBody>
      </p:sp>
      <p:pic>
        <p:nvPicPr>
          <p:cNvPr id="5" name="Inhaltsplatzhalter 4">
            <a:extLst>
              <a:ext uri="{FF2B5EF4-FFF2-40B4-BE49-F238E27FC236}">
                <a16:creationId xmlns:a16="http://schemas.microsoft.com/office/drawing/2014/main" id="{F4D861BB-AAC4-4CD2-AB32-FAB3D4CD79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6350" y="1628800"/>
            <a:ext cx="3024336" cy="4417570"/>
          </a:xfrm>
        </p:spPr>
      </p:pic>
      <p:pic>
        <p:nvPicPr>
          <p:cNvPr id="7" name="Grafik 6">
            <a:extLst>
              <a:ext uri="{FF2B5EF4-FFF2-40B4-BE49-F238E27FC236}">
                <a16:creationId xmlns:a16="http://schemas.microsoft.com/office/drawing/2014/main" id="{AFF557D0-9656-429F-901C-92ED6B34F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27799"/>
            <a:ext cx="3125326" cy="4529966"/>
          </a:xfrm>
          <a:prstGeom prst="rect">
            <a:avLst/>
          </a:prstGeom>
        </p:spPr>
      </p:pic>
    </p:spTree>
    <p:extLst>
      <p:ext uri="{BB962C8B-B14F-4D97-AF65-F5344CB8AC3E}">
        <p14:creationId xmlns:p14="http://schemas.microsoft.com/office/powerpoint/2010/main" val="17073619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F2B1E9-DFAD-4CD1-BE09-A0B8A6D6C482}"/>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Mané, Heinrich </a:t>
            </a:r>
            <a:r>
              <a:rPr lang="de-DE" sz="2400" i="1" dirty="0">
                <a:latin typeface="Arial" panose="020B0604020202020204" pitchFamily="34" charset="0"/>
                <a:cs typeface="Arial" panose="020B0604020202020204" pitchFamily="34" charset="0"/>
              </a:rPr>
              <a:t>(* 1878) Prokurist in Karlsruhe</a:t>
            </a:r>
            <a:endParaRPr lang="de-DE" sz="2400" dirty="0">
              <a:latin typeface="Arial" panose="020B0604020202020204" pitchFamily="34" charset="0"/>
              <a:cs typeface="Arial" panose="020B0604020202020204" pitchFamily="34" charset="0"/>
            </a:endParaRPr>
          </a:p>
        </p:txBody>
      </p:sp>
      <p:pic>
        <p:nvPicPr>
          <p:cNvPr id="5" name="Inhaltsplatzhalter 4">
            <a:extLst>
              <a:ext uri="{FF2B5EF4-FFF2-40B4-BE49-F238E27FC236}">
                <a16:creationId xmlns:a16="http://schemas.microsoft.com/office/drawing/2014/main" id="{337AC4A5-32E1-43E0-9067-26FC0C191BA8}"/>
              </a:ext>
            </a:extLst>
          </p:cNvPr>
          <p:cNvPicPr>
            <a:picLocks noGrp="1" noChangeAspect="1"/>
          </p:cNvPicPr>
          <p:nvPr>
            <p:ph idx="1"/>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483768" y="1196752"/>
            <a:ext cx="4041239" cy="5517480"/>
          </a:xfrm>
        </p:spPr>
      </p:pic>
    </p:spTree>
    <p:extLst>
      <p:ext uri="{BB962C8B-B14F-4D97-AF65-F5344CB8AC3E}">
        <p14:creationId xmlns:p14="http://schemas.microsoft.com/office/powerpoint/2010/main" val="27438096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6EF371-A0FC-435C-8B51-8D561E12186D}"/>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Konzentrationslager</a:t>
            </a:r>
            <a:endParaRPr lang="de-DE" sz="2400" dirty="0">
              <a:latin typeface="Arial" panose="020B0604020202020204" pitchFamily="34" charset="0"/>
              <a:cs typeface="Arial" panose="020B0604020202020204" pitchFamily="34" charset="0"/>
            </a:endParaRPr>
          </a:p>
        </p:txBody>
      </p:sp>
      <p:pic>
        <p:nvPicPr>
          <p:cNvPr id="5" name="Inhaltsplatzhalter 4">
            <a:extLst>
              <a:ext uri="{FF2B5EF4-FFF2-40B4-BE49-F238E27FC236}">
                <a16:creationId xmlns:a16="http://schemas.microsoft.com/office/drawing/2014/main" id="{EF104ECF-7B89-48AC-831D-FCB78DE9B31C}"/>
              </a:ext>
            </a:extLst>
          </p:cNvPr>
          <p:cNvPicPr>
            <a:picLocks noGrp="1" noChangeAspect="1"/>
          </p:cNvPicPr>
          <p:nvPr>
            <p:ph idx="1"/>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59633" y="1417638"/>
            <a:ext cx="6830288" cy="4748193"/>
          </a:xfrm>
        </p:spPr>
      </p:pic>
    </p:spTree>
    <p:extLst>
      <p:ext uri="{BB962C8B-B14F-4D97-AF65-F5344CB8AC3E}">
        <p14:creationId xmlns:p14="http://schemas.microsoft.com/office/powerpoint/2010/main" val="42946495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E18F07-CA5A-4E51-9963-B9FD0113C8E0}"/>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In Auschwitz</a:t>
            </a:r>
          </a:p>
        </p:txBody>
      </p:sp>
      <p:pic>
        <p:nvPicPr>
          <p:cNvPr id="5" name="Inhaltsplatzhalter 4">
            <a:extLst>
              <a:ext uri="{FF2B5EF4-FFF2-40B4-BE49-F238E27FC236}">
                <a16:creationId xmlns:a16="http://schemas.microsoft.com/office/drawing/2014/main" id="{D329FE9B-D331-4B8A-9745-293AFF0EE8E0}"/>
              </a:ext>
            </a:extLst>
          </p:cNvPr>
          <p:cNvPicPr>
            <a:picLocks noGrp="1" noChangeAspect="1"/>
          </p:cNvPicPr>
          <p:nvPr>
            <p:ph idx="1"/>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475656" y="1448679"/>
            <a:ext cx="6048672" cy="4951131"/>
          </a:xfrm>
        </p:spPr>
      </p:pic>
    </p:spTree>
    <p:extLst>
      <p:ext uri="{BB962C8B-B14F-4D97-AF65-F5344CB8AC3E}">
        <p14:creationId xmlns:p14="http://schemas.microsoft.com/office/powerpoint/2010/main" val="32351925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8EC959-C697-416E-B03D-9739C2835604}"/>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Majdanek, Krematorium</a:t>
            </a:r>
          </a:p>
        </p:txBody>
      </p:sp>
      <p:pic>
        <p:nvPicPr>
          <p:cNvPr id="7" name="Inhaltsplatzhalter 6">
            <a:extLst>
              <a:ext uri="{FF2B5EF4-FFF2-40B4-BE49-F238E27FC236}">
                <a16:creationId xmlns:a16="http://schemas.microsoft.com/office/drawing/2014/main" id="{ABA094CB-434A-48B7-A268-7A944853FBF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448" b="9817"/>
          <a:stretch/>
        </p:blipFill>
        <p:spPr>
          <a:xfrm>
            <a:off x="578716" y="1556792"/>
            <a:ext cx="7087101" cy="4752527"/>
          </a:xfrm>
        </p:spPr>
      </p:pic>
    </p:spTree>
    <p:extLst>
      <p:ext uri="{BB962C8B-B14F-4D97-AF65-F5344CB8AC3E}">
        <p14:creationId xmlns:p14="http://schemas.microsoft.com/office/powerpoint/2010/main" val="24876176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741A9B-46AD-4F5E-A63D-6828FD539058}"/>
              </a:ext>
            </a:extLst>
          </p:cNvPr>
          <p:cNvSpPr>
            <a:spLocks noGrp="1"/>
          </p:cNvSpPr>
          <p:nvPr>
            <p:ph type="title"/>
          </p:nvPr>
        </p:nvSpPr>
        <p:spPr/>
        <p:txBody>
          <a:bodyPr>
            <a:normAutofit fontScale="90000"/>
          </a:bodyPr>
          <a:lstStyle/>
          <a:p>
            <a:br>
              <a:rPr lang="de-DE" sz="2200" b="1" i="1" dirty="0"/>
            </a:br>
            <a:br>
              <a:rPr lang="de-DE" sz="2200" b="1" i="1" dirty="0"/>
            </a:br>
            <a:r>
              <a:rPr lang="de-DE" sz="2000" b="1" i="1" dirty="0">
                <a:latin typeface="Arial" panose="020B0604020202020204" pitchFamily="34" charset="0"/>
                <a:cs typeface="Arial" panose="020B0604020202020204" pitchFamily="34" charset="0"/>
              </a:rPr>
              <a:t>Familie von Jakob und Johanna </a:t>
            </a:r>
            <a:r>
              <a:rPr lang="de-DE" sz="2000" b="1" i="1" dirty="0" err="1">
                <a:latin typeface="Arial" panose="020B0604020202020204" pitchFamily="34" charset="0"/>
                <a:cs typeface="Arial" panose="020B0604020202020204" pitchFamily="34" charset="0"/>
              </a:rPr>
              <a:t>Mané</a:t>
            </a:r>
            <a:r>
              <a:rPr lang="de-DE" sz="2000" b="1" i="1" dirty="0">
                <a:latin typeface="Arial" panose="020B0604020202020204" pitchFamily="34" charset="0"/>
                <a:cs typeface="Arial" panose="020B0604020202020204" pitchFamily="34" charset="0"/>
              </a:rPr>
              <a:t> </a:t>
            </a:r>
            <a:r>
              <a:rPr lang="de-DE" sz="2000" i="1" dirty="0">
                <a:latin typeface="Arial" panose="020B0604020202020204" pitchFamily="34" charset="0"/>
                <a:cs typeface="Arial" panose="020B0604020202020204" pitchFamily="34" charset="0"/>
              </a:rPr>
              <a:t>(verm. bei  Goldener Hochzeit 1930): </a:t>
            </a:r>
            <a:br>
              <a:rPr lang="de-DE" sz="2000" dirty="0">
                <a:latin typeface="Arial" panose="020B0604020202020204" pitchFamily="34" charset="0"/>
                <a:cs typeface="Arial" panose="020B0604020202020204" pitchFamily="34" charset="0"/>
              </a:rPr>
            </a:br>
            <a:r>
              <a:rPr lang="de-DE" sz="2000" b="1" dirty="0">
                <a:latin typeface="Arial" panose="020B0604020202020204" pitchFamily="34" charset="0"/>
                <a:cs typeface="Arial" panose="020B0604020202020204" pitchFamily="34" charset="0"/>
              </a:rPr>
              <a:t>Von den 21 Personen auf dem Bild </a:t>
            </a:r>
            <a:r>
              <a:rPr lang="de-DE" sz="2000" dirty="0">
                <a:latin typeface="Arial" panose="020B0604020202020204" pitchFamily="34" charset="0"/>
                <a:cs typeface="Arial" panose="020B0604020202020204" pitchFamily="34" charset="0"/>
              </a:rPr>
              <a:t>sind wahrscheinlich drei vor dem Holocaust gestorben (Jakob und Johanna sowie Meir Mané), drei haben im Ausland überlebt (Lisa und Hildegard Kafka sowie Manfred Mané),</a:t>
            </a:r>
            <a:r>
              <a:rPr lang="de-DE" sz="2000" b="1" dirty="0">
                <a:latin typeface="Arial" panose="020B0604020202020204" pitchFamily="34" charset="0"/>
                <a:cs typeface="Arial" panose="020B0604020202020204" pitchFamily="34" charset="0"/>
              </a:rPr>
              <a:t> </a:t>
            </a:r>
            <a:br>
              <a:rPr lang="de-DE" sz="2000" b="1" dirty="0">
                <a:latin typeface="Arial" panose="020B0604020202020204" pitchFamily="34" charset="0"/>
                <a:cs typeface="Arial" panose="020B0604020202020204" pitchFamily="34" charset="0"/>
              </a:rPr>
            </a:br>
            <a:r>
              <a:rPr lang="de-DE" sz="2000" b="1" dirty="0">
                <a:latin typeface="Arial" panose="020B0604020202020204" pitchFamily="34" charset="0"/>
                <a:cs typeface="Arial" panose="020B0604020202020204" pitchFamily="34" charset="0"/>
              </a:rPr>
              <a:t>aber 15 wurden in der Shoah ermordet. </a:t>
            </a:r>
            <a:br>
              <a:rPr lang="de-DE" sz="2000" dirty="0">
                <a:latin typeface="Arial" panose="020B0604020202020204" pitchFamily="34" charset="0"/>
                <a:cs typeface="Arial" panose="020B0604020202020204" pitchFamily="34" charset="0"/>
              </a:rPr>
            </a:br>
            <a:endParaRPr lang="de-DE" sz="2000" dirty="0">
              <a:latin typeface="Arial" panose="020B0604020202020204" pitchFamily="34" charset="0"/>
              <a:cs typeface="Arial" panose="020B0604020202020204" pitchFamily="34" charset="0"/>
            </a:endParaRPr>
          </a:p>
        </p:txBody>
      </p:sp>
      <p:pic>
        <p:nvPicPr>
          <p:cNvPr id="4" name="Inhaltsplatzhalter 3" descr="Mané Jakob u">
            <a:extLst>
              <a:ext uri="{FF2B5EF4-FFF2-40B4-BE49-F238E27FC236}">
                <a16:creationId xmlns:a16="http://schemas.microsoft.com/office/drawing/2014/main" id="{07CD2A4D-FE01-4FA6-B250-06ADD15ABF3A}"/>
              </a:ext>
            </a:extLst>
          </p:cNvPr>
          <p:cNvPicPr>
            <a:picLocks noGrp="1"/>
          </p:cNvPicPr>
          <p:nvPr>
            <p:ph idx="1"/>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2694" r="1635" b="4494"/>
          <a:stretch/>
        </p:blipFill>
        <p:spPr bwMode="auto">
          <a:xfrm>
            <a:off x="611560" y="1899877"/>
            <a:ext cx="7920880" cy="49545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9096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479DCC-8C9D-43BC-A178-613FB9083D01}"/>
              </a:ext>
            </a:extLst>
          </p:cNvPr>
          <p:cNvSpPr>
            <a:spLocks noGrp="1"/>
          </p:cNvSpPr>
          <p:nvPr>
            <p:ph type="title"/>
          </p:nvPr>
        </p:nvSpPr>
        <p:spPr/>
        <p:txBody>
          <a:bodyPr>
            <a:normAutofit/>
          </a:bodyPr>
          <a:lstStyle/>
          <a:p>
            <a:r>
              <a:rPr lang="de-DE" sz="2400" b="1" i="1" dirty="0"/>
              <a:t>1825: </a:t>
            </a:r>
            <a:br>
              <a:rPr lang="de-DE" sz="2400" b="1" i="1" dirty="0"/>
            </a:br>
            <a:r>
              <a:rPr lang="de-DE" sz="2400" b="1" i="1" dirty="0"/>
              <a:t>1126 Einwohner, 56 Juden</a:t>
            </a:r>
          </a:p>
        </p:txBody>
      </p:sp>
      <p:pic>
        <p:nvPicPr>
          <p:cNvPr id="9" name="Inhaltsplatzhalter 8">
            <a:extLst>
              <a:ext uri="{FF2B5EF4-FFF2-40B4-BE49-F238E27FC236}">
                <a16:creationId xmlns:a16="http://schemas.microsoft.com/office/drawing/2014/main" id="{B57A3E40-F885-40C6-95AB-FA30F524C206}"/>
              </a:ext>
            </a:extLst>
          </p:cNvPr>
          <p:cNvPicPr>
            <a:picLocks noGrp="1" noChangeAspect="1"/>
          </p:cNvPicPr>
          <p:nvPr>
            <p:ph idx="1"/>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76971" y="1393194"/>
            <a:ext cx="8309829" cy="4988134"/>
          </a:xfrm>
        </p:spPr>
      </p:pic>
    </p:spTree>
    <p:extLst>
      <p:ext uri="{BB962C8B-B14F-4D97-AF65-F5344CB8AC3E}">
        <p14:creationId xmlns:p14="http://schemas.microsoft.com/office/powerpoint/2010/main" val="10443342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855C22-6BD2-4CA6-8317-223C6CE23878}"/>
              </a:ext>
            </a:extLst>
          </p:cNvPr>
          <p:cNvSpPr>
            <a:spLocks noGrp="1"/>
          </p:cNvSpPr>
          <p:nvPr>
            <p:ph type="title"/>
          </p:nvPr>
        </p:nvSpPr>
        <p:spPr/>
        <p:txBody>
          <a:bodyPr>
            <a:normAutofit/>
          </a:bodyPr>
          <a:lstStyle/>
          <a:p>
            <a:r>
              <a:rPr lang="de-DE" sz="2400" b="1" i="1" dirty="0">
                <a:solidFill>
                  <a:srgbClr val="000000"/>
                </a:solidFill>
                <a:effectLst/>
                <a:latin typeface="Arial" panose="020B0604020202020204" pitchFamily="34" charset="0"/>
                <a:ea typeface="Times New Roman" panose="02020603050405020304" pitchFamily="18" charset="0"/>
              </a:rPr>
              <a:t>Opfer der verbrecherischen Nazi-Ideologie</a:t>
            </a:r>
            <a:endParaRPr lang="de-DE" sz="2400" b="1" i="1" dirty="0"/>
          </a:p>
        </p:txBody>
      </p:sp>
      <p:sp>
        <p:nvSpPr>
          <p:cNvPr id="3" name="Inhaltsplatzhalter 2">
            <a:extLst>
              <a:ext uri="{FF2B5EF4-FFF2-40B4-BE49-F238E27FC236}">
                <a16:creationId xmlns:a16="http://schemas.microsoft.com/office/drawing/2014/main" id="{AA963315-A4F7-4DFD-AF50-10F6762E0F8C}"/>
              </a:ext>
            </a:extLst>
          </p:cNvPr>
          <p:cNvSpPr>
            <a:spLocks noGrp="1"/>
          </p:cNvSpPr>
          <p:nvPr>
            <p:ph idx="1"/>
          </p:nvPr>
        </p:nvSpPr>
        <p:spPr/>
        <p:txBody>
          <a:bodyPr>
            <a:normAutofit fontScale="92500"/>
          </a:bodyPr>
          <a:lstStyle/>
          <a:p>
            <a:pPr>
              <a:lnSpc>
                <a:spcPct val="150000"/>
              </a:lnSpc>
            </a:pPr>
            <a:r>
              <a:rPr lang="de-DE" sz="1800" b="1" i="1" dirty="0">
                <a:effectLst/>
                <a:latin typeface="Arial" panose="020B0604020202020204" pitchFamily="34" charset="0"/>
                <a:ea typeface="Calibri" panose="020F0502020204030204" pitchFamily="34" charset="0"/>
                <a:cs typeface="Times New Roman" panose="02020603050405020304" pitchFamily="18" charset="0"/>
              </a:rPr>
              <a:t>1. Bär, Moses; 2. Bär, Julchen geb. Mané; 3. Becker, Barbara; 4. Brinker, Siegfried; 5. Dornberger, Auguste; 6. Dornberger, Susanne (gen. Suse); 7. Eichberger, Eva; 8. Eichberger, Jakob; 9. Frank, Flora geb. Mané; 10. Frank, Lina geb. Mané; 11. Grünebaum, Betty geb. Löb; 12. Kafka, Wilhelmine (gen. </a:t>
            </a:r>
            <a:r>
              <a:rPr lang="de-DE" sz="1800" b="1" i="1" dirty="0" err="1">
                <a:effectLst/>
                <a:latin typeface="Arial" panose="020B0604020202020204" pitchFamily="34" charset="0"/>
                <a:ea typeface="Calibri" panose="020F0502020204030204" pitchFamily="34" charset="0"/>
                <a:cs typeface="Times New Roman" panose="02020603050405020304" pitchFamily="18" charset="0"/>
              </a:rPr>
              <a:t>Mindl</a:t>
            </a:r>
            <a:r>
              <a:rPr lang="de-DE" sz="1800" b="1" i="1" dirty="0">
                <a:effectLst/>
                <a:latin typeface="Arial" panose="020B0604020202020204" pitchFamily="34" charset="0"/>
                <a:ea typeface="Calibri" panose="020F0502020204030204" pitchFamily="34" charset="0"/>
                <a:cs typeface="Times New Roman" panose="02020603050405020304" pitchFamily="18" charset="0"/>
              </a:rPr>
              <a:t>) geb. Mané; 13. Mané, Alfred; 14. Mané, Amalie geb. Schott; 15. Mané, Elias; 16. Mané, Emilie geb. Lehmann; 17. Mané, Heinrich; 18. Mané, Heinrich Salomon; 19. Mané, Hilda; 20. Mané, Isaak (gen. Sally); 21. Mané, Isidor I.; 23. </a:t>
            </a:r>
            <a:r>
              <a:rPr lang="it-IT" sz="1800" b="1" i="1" dirty="0">
                <a:effectLst/>
                <a:latin typeface="Arial" panose="020B0604020202020204" pitchFamily="34" charset="0"/>
                <a:ea typeface="Calibri" panose="020F0502020204030204" pitchFamily="34" charset="0"/>
                <a:cs typeface="Times New Roman" panose="02020603050405020304" pitchFamily="18" charset="0"/>
              </a:rPr>
              <a:t>Mané, </a:t>
            </a:r>
            <a:r>
              <a:rPr lang="it-IT" sz="1800" b="1" i="1" dirty="0" err="1">
                <a:effectLst/>
                <a:latin typeface="Arial" panose="020B0604020202020204" pitchFamily="34" charset="0"/>
                <a:ea typeface="Calibri" panose="020F0502020204030204" pitchFamily="34" charset="0"/>
                <a:cs typeface="Times New Roman" panose="02020603050405020304" pitchFamily="18" charset="0"/>
              </a:rPr>
              <a:t>Melaniei</a:t>
            </a:r>
            <a:r>
              <a:rPr lang="it-IT" sz="1800" b="1" i="1" dirty="0">
                <a:effectLst/>
                <a:latin typeface="Arial" panose="020B0604020202020204" pitchFamily="34" charset="0"/>
                <a:ea typeface="Calibri" panose="020F0502020204030204" pitchFamily="34" charset="0"/>
                <a:cs typeface="Times New Roman" panose="02020603050405020304" pitchFamily="18" charset="0"/>
              </a:rPr>
              <a:t> </a:t>
            </a:r>
            <a:r>
              <a:rPr lang="de-DE" sz="1800" b="1" i="1" dirty="0">
                <a:effectLst/>
                <a:latin typeface="Arial" panose="020B0604020202020204" pitchFamily="34" charset="0"/>
                <a:ea typeface="Calibri" panose="020F0502020204030204" pitchFamily="34" charset="0"/>
                <a:cs typeface="Times New Roman" panose="02020603050405020304" pitchFamily="18" charset="0"/>
              </a:rPr>
              <a:t>(gen. Melli); 24. </a:t>
            </a:r>
            <a:r>
              <a:rPr lang="it-IT" sz="1800" b="1" i="1" dirty="0">
                <a:effectLst/>
                <a:latin typeface="Arial" panose="020B0604020202020204" pitchFamily="34" charset="0"/>
                <a:ea typeface="Calibri" panose="020F0502020204030204" pitchFamily="34" charset="0"/>
                <a:cs typeface="Times New Roman" panose="02020603050405020304" pitchFamily="18" charset="0"/>
              </a:rPr>
              <a:t>Mané, Mina;</a:t>
            </a:r>
            <a:r>
              <a:rPr lang="de-DE" sz="1800" b="1" i="1" dirty="0">
                <a:effectLst/>
                <a:latin typeface="Arial" panose="020B0604020202020204" pitchFamily="34" charset="0"/>
                <a:ea typeface="Calibri" panose="020F0502020204030204" pitchFamily="34" charset="0"/>
                <a:cs typeface="Times New Roman" panose="02020603050405020304" pitchFamily="18" charset="0"/>
              </a:rPr>
              <a:t> 25. Mané, Sigmund; 26. Mané, Simon; 27. Mané, Sophie; 28. Pineles, Isidor; 29. Pineles Pia geb. Hellsinger; 30. Pineles, Beatrice (gen. Beate); 31. Roelen, Helene geb. Röthler; 32. Röthler, Berta geb. Strauß.</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7358341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A64BA-C7EE-44B6-84FD-47955832F5F3}"/>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Stolpersteine in Geinsheim</a:t>
            </a:r>
          </a:p>
        </p:txBody>
      </p:sp>
      <p:pic>
        <p:nvPicPr>
          <p:cNvPr id="7" name="Inhaltsplatzhalter 6">
            <a:extLst>
              <a:ext uri="{FF2B5EF4-FFF2-40B4-BE49-F238E27FC236}">
                <a16:creationId xmlns:a16="http://schemas.microsoft.com/office/drawing/2014/main" id="{3338E111-2937-45DC-98B8-828F0CC2C7C0}"/>
              </a:ext>
            </a:extLst>
          </p:cNvPr>
          <p:cNvPicPr>
            <a:picLocks noGrp="1" noChangeAspect="1"/>
          </p:cNvPicPr>
          <p:nvPr>
            <p:ph idx="1"/>
          </p:nvPr>
        </p:nvPicPr>
        <p:blipFill>
          <a:blip r:embed="rId3"/>
          <a:stretch>
            <a:fillRect/>
          </a:stretch>
        </p:blipFill>
        <p:spPr>
          <a:xfrm>
            <a:off x="428800" y="1037769"/>
            <a:ext cx="7380932" cy="5535699"/>
          </a:xfrm>
          <a:prstGeom prst="rect">
            <a:avLst/>
          </a:prstGeom>
        </p:spPr>
      </p:pic>
    </p:spTree>
    <p:extLst>
      <p:ext uri="{BB962C8B-B14F-4D97-AF65-F5344CB8AC3E}">
        <p14:creationId xmlns:p14="http://schemas.microsoft.com/office/powerpoint/2010/main" val="2667689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B2619-1495-4F35-8A03-954E2D0C1C5E}"/>
              </a:ext>
            </a:extLst>
          </p:cNvPr>
          <p:cNvSpPr>
            <a:spLocks noGrp="1"/>
          </p:cNvSpPr>
          <p:nvPr>
            <p:ph type="title"/>
          </p:nvPr>
        </p:nvSpPr>
        <p:spPr/>
        <p:txBody>
          <a:bodyPr>
            <a:normAutofit fontScale="90000"/>
          </a:bodyPr>
          <a:lstStyle/>
          <a:p>
            <a:br>
              <a:rPr lang="de-DE" sz="2200" i="1" dirty="0"/>
            </a:br>
            <a:br>
              <a:rPr lang="de-DE" sz="2200" i="1" dirty="0"/>
            </a:br>
            <a:r>
              <a:rPr lang="de-DE" sz="2000" b="1" i="1" dirty="0">
                <a:latin typeface="Arial" panose="020B0604020202020204" pitchFamily="34" charset="0"/>
                <a:cs typeface="Arial" panose="020B0604020202020204" pitchFamily="34" charset="0"/>
              </a:rPr>
              <a:t>Das Ehepaar </a:t>
            </a:r>
            <a:r>
              <a:rPr lang="de-DE" sz="2000" b="1" i="1" dirty="0" err="1">
                <a:latin typeface="Arial" panose="020B0604020202020204" pitchFamily="34" charset="0"/>
                <a:cs typeface="Arial" panose="020B0604020202020204" pitchFamily="34" charset="0"/>
              </a:rPr>
              <a:t>Szekely</a:t>
            </a:r>
            <a:r>
              <a:rPr lang="de-DE" sz="2000" b="1" i="1" dirty="0">
                <a:latin typeface="Arial" panose="020B0604020202020204" pitchFamily="34" charset="0"/>
                <a:cs typeface="Arial" panose="020B0604020202020204" pitchFamily="34" charset="0"/>
              </a:rPr>
              <a:t>; dahinter stehend: Erna Henkel und Norbert Kästel</a:t>
            </a:r>
            <a:br>
              <a:rPr lang="de-DE" dirty="0"/>
            </a:br>
            <a:endParaRPr lang="de-DE" dirty="0"/>
          </a:p>
        </p:txBody>
      </p:sp>
      <p:pic>
        <p:nvPicPr>
          <p:cNvPr id="4" name="Inhaltsplatzhalter 3">
            <a:extLst>
              <a:ext uri="{FF2B5EF4-FFF2-40B4-BE49-F238E27FC236}">
                <a16:creationId xmlns:a16="http://schemas.microsoft.com/office/drawing/2014/main" id="{7F59663B-8B10-4458-87FE-154F68CA7D67}"/>
              </a:ext>
            </a:extLst>
          </p:cNvPr>
          <p:cNvPicPr>
            <a:picLocks noGrp="1"/>
          </p:cNvPicPr>
          <p:nvPr>
            <p:ph idx="1"/>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9741" t="48055" r="10483" b="9763"/>
          <a:stretch/>
        </p:blipFill>
        <p:spPr bwMode="auto">
          <a:xfrm>
            <a:off x="1691680" y="1417638"/>
            <a:ext cx="6336704" cy="50356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97183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D3CAD1-0886-46E9-A6CE-EE4E5AD49355}"/>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Ilan </a:t>
            </a:r>
            <a:r>
              <a:rPr lang="de-DE" sz="2400" b="1" i="1" dirty="0" err="1">
                <a:latin typeface="Arial" panose="020B0604020202020204" pitchFamily="34" charset="0"/>
                <a:cs typeface="Arial" panose="020B0604020202020204" pitchFamily="34" charset="0"/>
              </a:rPr>
              <a:t>Szekely</a:t>
            </a:r>
            <a:r>
              <a:rPr lang="de-DE" sz="2400" b="1" i="1" dirty="0">
                <a:latin typeface="Arial" panose="020B0604020202020204" pitchFamily="34" charset="0"/>
                <a:cs typeface="Arial" panose="020B0604020202020204" pitchFamily="34" charset="0"/>
              </a:rPr>
              <a:t> mit Frau und Cousinen in Geinsheim, </a:t>
            </a:r>
            <a:br>
              <a:rPr lang="de-DE" sz="2400" b="1" i="1"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24. Mai 2008</a:t>
            </a:r>
          </a:p>
        </p:txBody>
      </p:sp>
      <p:pic>
        <p:nvPicPr>
          <p:cNvPr id="4" name="Inhaltsplatzhalter 3">
            <a:extLst>
              <a:ext uri="{FF2B5EF4-FFF2-40B4-BE49-F238E27FC236}">
                <a16:creationId xmlns:a16="http://schemas.microsoft.com/office/drawing/2014/main" id="{2524E640-043A-4ADF-A88C-E7D9D84E4FB8}"/>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16270" t="3363" r="24603" b="10006"/>
          <a:stretch/>
        </p:blipFill>
        <p:spPr bwMode="auto">
          <a:xfrm>
            <a:off x="2051720" y="1430710"/>
            <a:ext cx="4680520" cy="51526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11558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2E658-8A58-4F4E-A1E3-3D618DA1D874}"/>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Brief von Ilan </a:t>
            </a:r>
            <a:r>
              <a:rPr lang="de-DE" sz="2400" b="1" i="1" dirty="0" err="1">
                <a:latin typeface="Arial" panose="020B0604020202020204" pitchFamily="34" charset="0"/>
                <a:cs typeface="Arial" panose="020B0604020202020204" pitchFamily="34" charset="0"/>
              </a:rPr>
              <a:t>Szekely</a:t>
            </a:r>
            <a:r>
              <a:rPr lang="de-DE" sz="2400" b="1" i="1" dirty="0">
                <a:latin typeface="Arial" panose="020B0604020202020204" pitchFamily="34" charset="0"/>
                <a:cs typeface="Arial" panose="020B0604020202020204" pitchFamily="34" charset="0"/>
              </a:rPr>
              <a:t> </a:t>
            </a:r>
            <a:br>
              <a:rPr lang="de-DE" sz="2400" b="1" i="1" dirty="0">
                <a:latin typeface="Arial" panose="020B0604020202020204" pitchFamily="34" charset="0"/>
                <a:cs typeface="Arial" panose="020B0604020202020204" pitchFamily="34" charset="0"/>
              </a:rPr>
            </a:br>
            <a:r>
              <a:rPr lang="de-DE" sz="2400" i="1" dirty="0">
                <a:latin typeface="Arial" panose="020B0604020202020204" pitchFamily="34" charset="0"/>
                <a:cs typeface="Arial" panose="020B0604020202020204" pitchFamily="34" charset="0"/>
              </a:rPr>
              <a:t>an Norbert Kästel</a:t>
            </a:r>
          </a:p>
        </p:txBody>
      </p:sp>
      <p:pic>
        <p:nvPicPr>
          <p:cNvPr id="7" name="Inhaltsplatzhalter 6">
            <a:extLst>
              <a:ext uri="{FF2B5EF4-FFF2-40B4-BE49-F238E27FC236}">
                <a16:creationId xmlns:a16="http://schemas.microsoft.com/office/drawing/2014/main" id="{4319047C-1C23-4A26-BFF3-77013E8AD22B}"/>
              </a:ext>
            </a:extLst>
          </p:cNvPr>
          <p:cNvPicPr>
            <a:picLocks noGrp="1" noChangeAspect="1"/>
          </p:cNvPicPr>
          <p:nvPr>
            <p:ph idx="1"/>
          </p:nvPr>
        </p:nvPicPr>
        <p:blipFill>
          <a:blip r:embed="rId3"/>
          <a:stretch>
            <a:fillRect/>
          </a:stretch>
        </p:blipFill>
        <p:spPr>
          <a:xfrm>
            <a:off x="871173" y="1268760"/>
            <a:ext cx="7808731" cy="5314602"/>
          </a:xfrm>
          <a:prstGeom prst="rect">
            <a:avLst/>
          </a:prstGeom>
        </p:spPr>
      </p:pic>
    </p:spTree>
    <p:extLst>
      <p:ext uri="{BB962C8B-B14F-4D97-AF65-F5344CB8AC3E}">
        <p14:creationId xmlns:p14="http://schemas.microsoft.com/office/powerpoint/2010/main" val="10535865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D73DB0-F421-4715-BF3B-72388F385779}"/>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Brief von Ilan </a:t>
            </a:r>
            <a:r>
              <a:rPr lang="de-DE" sz="2400" b="1" i="1" dirty="0" err="1">
                <a:latin typeface="Arial" panose="020B0604020202020204" pitchFamily="34" charset="0"/>
                <a:cs typeface="Arial" panose="020B0604020202020204" pitchFamily="34" charset="0"/>
              </a:rPr>
              <a:t>Szekely</a:t>
            </a:r>
            <a:r>
              <a:rPr lang="de-DE" sz="2400" b="1" i="1" dirty="0">
                <a:latin typeface="Arial" panose="020B0604020202020204" pitchFamily="34" charset="0"/>
                <a:cs typeface="Arial" panose="020B0604020202020204" pitchFamily="34" charset="0"/>
              </a:rPr>
              <a:t> </a:t>
            </a:r>
            <a:br>
              <a:rPr lang="de-DE" sz="2400" b="1" i="1" dirty="0">
                <a:latin typeface="Arial" panose="020B0604020202020204" pitchFamily="34" charset="0"/>
                <a:cs typeface="Arial" panose="020B0604020202020204" pitchFamily="34" charset="0"/>
              </a:rPr>
            </a:br>
            <a:r>
              <a:rPr lang="de-DE" sz="2400" i="1" dirty="0">
                <a:latin typeface="Arial" panose="020B0604020202020204" pitchFamily="34" charset="0"/>
                <a:cs typeface="Arial" panose="020B0604020202020204" pitchFamily="34" charset="0"/>
              </a:rPr>
              <a:t>an Norbert Kästel</a:t>
            </a:r>
            <a:endParaRPr lang="de-DE" sz="2400"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77F54FF3-7A19-461A-9EF5-BB0DAE4E95B0}"/>
              </a:ext>
            </a:extLst>
          </p:cNvPr>
          <p:cNvSpPr>
            <a:spLocks noGrp="1"/>
          </p:cNvSpPr>
          <p:nvPr>
            <p:ph idx="1"/>
          </p:nvPr>
        </p:nvSpPr>
        <p:spPr>
          <a:xfrm>
            <a:off x="457200" y="1417638"/>
            <a:ext cx="8435280" cy="5165724"/>
          </a:xfr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a:normAutofit fontScale="55000" lnSpcReduction="20000"/>
          </a:bodyPr>
          <a:lstStyle/>
          <a:p>
            <a:pPr>
              <a:lnSpc>
                <a:spcPct val="150000"/>
              </a:lnSpc>
              <a:spcAft>
                <a:spcPts val="0"/>
              </a:spcAft>
            </a:pPr>
            <a:endParaRPr lang="de-DE" i="1"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de-DE" i="1" dirty="0">
                <a:latin typeface="Arial" panose="020B0604020202020204" pitchFamily="34" charset="0"/>
                <a:ea typeface="Times New Roman" panose="02020603050405020304" pitchFamily="18" charset="0"/>
                <a:cs typeface="Arial" panose="020B0604020202020204" pitchFamily="34" charset="0"/>
              </a:rPr>
              <a:t>Lieber Norbert,</a:t>
            </a:r>
          </a:p>
          <a:p>
            <a:pPr>
              <a:lnSpc>
                <a:spcPct val="150000"/>
              </a:lnSpc>
              <a:spcAft>
                <a:spcPts val="0"/>
              </a:spcAft>
              <a:tabLst>
                <a:tab pos="6991350" algn="l"/>
              </a:tabLst>
            </a:pPr>
            <a:r>
              <a:rPr lang="de-DE" i="1" dirty="0">
                <a:latin typeface="Arial" panose="020B0604020202020204" pitchFamily="34" charset="0"/>
                <a:ea typeface="Times New Roman" panose="02020603050405020304" pitchFamily="18" charset="0"/>
                <a:cs typeface="Arial" panose="020B0604020202020204" pitchFamily="34" charset="0"/>
              </a:rPr>
              <a:t>Im Jahr 2008 war ich in Geinsheim zum Familiensuchen. </a:t>
            </a:r>
            <a:endParaRPr lang="de-DE" dirty="0">
              <a:latin typeface="Times New Roman" panose="02020603050405020304" pitchFamily="18" charset="0"/>
              <a:ea typeface="Times New Roman" panose="02020603050405020304" pitchFamily="18" charset="0"/>
              <a:cs typeface="Arial" panose="020B0604020202020204" pitchFamily="34" charset="0"/>
            </a:endParaRPr>
          </a:p>
          <a:p>
            <a:pPr>
              <a:lnSpc>
                <a:spcPct val="150000"/>
              </a:lnSpc>
              <a:spcAft>
                <a:spcPts val="0"/>
              </a:spcAft>
            </a:pPr>
            <a:r>
              <a:rPr lang="de-DE" i="1" dirty="0">
                <a:latin typeface="Arial" panose="020B0604020202020204" pitchFamily="34" charset="0"/>
                <a:ea typeface="Times New Roman" panose="02020603050405020304" pitchFamily="18" charset="0"/>
                <a:cs typeface="Arial" panose="020B0604020202020204" pitchFamily="34" charset="0"/>
              </a:rPr>
              <a:t>Jemand </a:t>
            </a:r>
            <a:r>
              <a:rPr lang="de-DE" dirty="0">
                <a:latin typeface="Arial" panose="020B0604020202020204" pitchFamily="34" charset="0"/>
                <a:ea typeface="Times New Roman" panose="02020603050405020304" pitchFamily="18" charset="0"/>
                <a:cs typeface="Arial" panose="020B0604020202020204" pitchFamily="34" charset="0"/>
              </a:rPr>
              <a:t>(Otto und Erna Henkel) </a:t>
            </a:r>
            <a:r>
              <a:rPr lang="de-DE" i="1" dirty="0">
                <a:latin typeface="Arial" panose="020B0604020202020204" pitchFamily="34" charset="0"/>
                <a:ea typeface="Times New Roman" panose="02020603050405020304" pitchFamily="18" charset="0"/>
                <a:cs typeface="Arial" panose="020B0604020202020204" pitchFamily="34" charset="0"/>
              </a:rPr>
              <a:t>hat uns in sein Haus eingeladen und dann kamen Sie mit alten Bildern von Familie </a:t>
            </a:r>
            <a:r>
              <a:rPr lang="de-DE" i="1" dirty="0" err="1">
                <a:latin typeface="Arial" panose="020B0604020202020204" pitchFamily="34" charset="0"/>
                <a:ea typeface="Times New Roman" panose="02020603050405020304" pitchFamily="18" charset="0"/>
                <a:cs typeface="Arial" panose="020B0604020202020204" pitchFamily="34" charset="0"/>
              </a:rPr>
              <a:t>Mane</a:t>
            </a:r>
            <a:r>
              <a:rPr lang="de-DE" i="1" dirty="0">
                <a:latin typeface="Arial" panose="020B0604020202020204" pitchFamily="34" charset="0"/>
                <a:ea typeface="Times New Roman" panose="02020603050405020304" pitchFamily="18" charset="0"/>
                <a:cs typeface="Arial" panose="020B0604020202020204" pitchFamily="34" charset="0"/>
              </a:rPr>
              <a:t>.</a:t>
            </a:r>
            <a:endParaRPr lang="de-DE" dirty="0">
              <a:latin typeface="Times New Roman" panose="02020603050405020304" pitchFamily="18" charset="0"/>
              <a:ea typeface="Times New Roman" panose="02020603050405020304" pitchFamily="18" charset="0"/>
              <a:cs typeface="Arial" panose="020B0604020202020204" pitchFamily="34" charset="0"/>
            </a:endParaRPr>
          </a:p>
          <a:p>
            <a:pPr>
              <a:lnSpc>
                <a:spcPct val="150000"/>
              </a:lnSpc>
              <a:spcAft>
                <a:spcPts val="0"/>
              </a:spcAft>
            </a:pPr>
            <a:r>
              <a:rPr lang="de-DE" i="1" dirty="0">
                <a:latin typeface="Arial" panose="020B0604020202020204" pitchFamily="34" charset="0"/>
                <a:ea typeface="Times New Roman" panose="02020603050405020304" pitchFamily="18" charset="0"/>
                <a:cs typeface="Arial" panose="020B0604020202020204" pitchFamily="34" charset="0"/>
              </a:rPr>
              <a:t>Ich sagte damals und sage auch heute, dass das Familienbild die ganze Reise wert war!</a:t>
            </a:r>
            <a:endParaRPr lang="de-DE" dirty="0">
              <a:latin typeface="Times New Roman" panose="02020603050405020304" pitchFamily="18" charset="0"/>
              <a:ea typeface="Times New Roman" panose="02020603050405020304" pitchFamily="18" charset="0"/>
              <a:cs typeface="Arial" panose="020B0604020202020204" pitchFamily="34" charset="0"/>
            </a:endParaRPr>
          </a:p>
          <a:p>
            <a:pPr>
              <a:lnSpc>
                <a:spcPct val="150000"/>
              </a:lnSpc>
              <a:spcAft>
                <a:spcPts val="0"/>
              </a:spcAft>
            </a:pPr>
            <a:r>
              <a:rPr lang="de-DE" i="1" dirty="0">
                <a:latin typeface="Arial" panose="020B0604020202020204" pitchFamily="34" charset="0"/>
                <a:ea typeface="Times New Roman" panose="02020603050405020304" pitchFamily="18" charset="0"/>
                <a:cs typeface="Arial" panose="020B0604020202020204" pitchFamily="34" charset="0"/>
              </a:rPr>
              <a:t>Auf dem Bild sieht man viele Familienmitglieder von meiner Mutter Seite.</a:t>
            </a:r>
            <a:endParaRPr lang="de-DE" dirty="0">
              <a:latin typeface="Times New Roman" panose="02020603050405020304" pitchFamily="18" charset="0"/>
              <a:ea typeface="Times New Roman" panose="02020603050405020304" pitchFamily="18" charset="0"/>
              <a:cs typeface="Arial" panose="020B0604020202020204" pitchFamily="34" charset="0"/>
            </a:endParaRPr>
          </a:p>
          <a:p>
            <a:pPr>
              <a:lnSpc>
                <a:spcPct val="150000"/>
              </a:lnSpc>
              <a:spcAft>
                <a:spcPts val="0"/>
              </a:spcAft>
            </a:pPr>
            <a:r>
              <a:rPr lang="de-DE" i="1" dirty="0">
                <a:latin typeface="Arial" panose="020B0604020202020204" pitchFamily="34" charset="0"/>
                <a:ea typeface="Times New Roman" panose="02020603050405020304" pitchFamily="18" charset="0"/>
                <a:cs typeface="Arial" panose="020B0604020202020204" pitchFamily="34" charset="0"/>
              </a:rPr>
              <a:t>Wieder vielen Dank für ihre Hilfe.</a:t>
            </a:r>
            <a:endParaRPr lang="de-DE" dirty="0">
              <a:latin typeface="Times New Roman" panose="02020603050405020304" pitchFamily="18" charset="0"/>
              <a:ea typeface="Times New Roman" panose="02020603050405020304" pitchFamily="18" charset="0"/>
              <a:cs typeface="Arial" panose="020B0604020202020204" pitchFamily="34" charset="0"/>
            </a:endParaRPr>
          </a:p>
          <a:p>
            <a:pPr>
              <a:lnSpc>
                <a:spcPct val="150000"/>
              </a:lnSpc>
              <a:spcAft>
                <a:spcPts val="0"/>
              </a:spcAft>
            </a:pPr>
            <a:r>
              <a:rPr lang="de-DE" i="1" dirty="0">
                <a:latin typeface="Arial" panose="020B0604020202020204" pitchFamily="34" charset="0"/>
                <a:ea typeface="Times New Roman" panose="02020603050405020304" pitchFamily="18" charset="0"/>
                <a:cs typeface="Arial" panose="020B0604020202020204" pitchFamily="34" charset="0"/>
              </a:rPr>
              <a:t>Beste Wünsche</a:t>
            </a:r>
            <a:endParaRPr lang="de-DE" dirty="0">
              <a:latin typeface="Times New Roman" panose="02020603050405020304" pitchFamily="18" charset="0"/>
              <a:ea typeface="Times New Roman" panose="02020603050405020304" pitchFamily="18" charset="0"/>
              <a:cs typeface="Arial" panose="020B0604020202020204" pitchFamily="34" charset="0"/>
            </a:endParaRPr>
          </a:p>
          <a:p>
            <a:pPr>
              <a:lnSpc>
                <a:spcPct val="150000"/>
              </a:lnSpc>
              <a:spcAft>
                <a:spcPts val="0"/>
              </a:spcAft>
            </a:pPr>
            <a:r>
              <a:rPr lang="de-DE" i="1" dirty="0">
                <a:latin typeface="Arial" panose="020B0604020202020204" pitchFamily="34" charset="0"/>
                <a:ea typeface="Times New Roman" panose="02020603050405020304" pitchFamily="18" charset="0"/>
                <a:cs typeface="Arial" panose="020B0604020202020204" pitchFamily="34" charset="0"/>
              </a:rPr>
              <a:t>ILAN </a:t>
            </a:r>
            <a:r>
              <a:rPr lang="de-DE" i="1" dirty="0" err="1">
                <a:latin typeface="Arial" panose="020B0604020202020204" pitchFamily="34" charset="0"/>
                <a:ea typeface="Times New Roman" panose="02020603050405020304" pitchFamily="18" charset="0"/>
                <a:cs typeface="Arial" panose="020B0604020202020204" pitchFamily="34" charset="0"/>
              </a:rPr>
              <a:t>Szekely</a:t>
            </a:r>
            <a:r>
              <a:rPr lang="de-DE" i="1" dirty="0">
                <a:latin typeface="Arial" panose="020B0604020202020204" pitchFamily="34" charset="0"/>
                <a:ea typeface="Times New Roman" panose="02020603050405020304" pitchFamily="18" charset="0"/>
                <a:cs typeface="Arial" panose="020B0604020202020204" pitchFamily="34" charset="0"/>
              </a:rPr>
              <a:t>, Jerusalem Israel.</a:t>
            </a:r>
            <a:endParaRPr lang="de-DE" dirty="0"/>
          </a:p>
        </p:txBody>
      </p:sp>
    </p:spTree>
    <p:extLst>
      <p:ext uri="{BB962C8B-B14F-4D97-AF65-F5344CB8AC3E}">
        <p14:creationId xmlns:p14="http://schemas.microsoft.com/office/powerpoint/2010/main" val="28363054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8F29B6-2D49-406E-8B40-7EA0EC40D653}"/>
              </a:ext>
            </a:extLst>
          </p:cNvPr>
          <p:cNvSpPr>
            <a:spLocks noGrp="1"/>
          </p:cNvSpPr>
          <p:nvPr>
            <p:ph type="title"/>
          </p:nvPr>
        </p:nvSpPr>
        <p:spPr/>
        <p:txBody>
          <a:bodyPr>
            <a:normAutofit/>
          </a:bodyPr>
          <a:lstStyle/>
          <a:p>
            <a:r>
              <a:rPr lang="de-DE" sz="2400" b="1" i="1" dirty="0">
                <a:latin typeface="Arial" panose="020B0604020202020204" pitchFamily="34" charset="0"/>
                <a:cs typeface="Arial" panose="020B0604020202020204" pitchFamily="34" charset="0"/>
              </a:rPr>
              <a:t>Hochzeitsgeschenk von Adolf </a:t>
            </a:r>
            <a:r>
              <a:rPr lang="de-DE" sz="2400" b="1" i="1" dirty="0" err="1">
                <a:latin typeface="Arial" panose="020B0604020202020204" pitchFamily="34" charset="0"/>
                <a:cs typeface="Arial" panose="020B0604020202020204" pitchFamily="34" charset="0"/>
              </a:rPr>
              <a:t>Bohrmann</a:t>
            </a:r>
            <a:endParaRPr lang="de-DE" sz="2400" b="1" i="1" dirty="0">
              <a:latin typeface="Arial" panose="020B0604020202020204" pitchFamily="34" charset="0"/>
              <a:cs typeface="Arial" panose="020B0604020202020204" pitchFamily="34" charset="0"/>
            </a:endParaRPr>
          </a:p>
        </p:txBody>
      </p:sp>
      <p:pic>
        <p:nvPicPr>
          <p:cNvPr id="4" name="Inhaltsplatzhalter 3">
            <a:extLst>
              <a:ext uri="{FF2B5EF4-FFF2-40B4-BE49-F238E27FC236}">
                <a16:creationId xmlns:a16="http://schemas.microsoft.com/office/drawing/2014/main" id="{1C49BE21-04DC-4AAE-9918-36FA5DD6DCE0}"/>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t="6764" r="6962" b="16342"/>
          <a:stretch/>
        </p:blipFill>
        <p:spPr bwMode="auto">
          <a:xfrm>
            <a:off x="2915816" y="1196752"/>
            <a:ext cx="3168352" cy="52565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62101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p:nvPr/>
        </p:nvPicPr>
        <p:blipFill>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2627784" y="404664"/>
            <a:ext cx="4320480" cy="6453337"/>
          </a:xfrm>
          <a:prstGeom prst="rect">
            <a:avLst/>
          </a:prstGeom>
          <a:noFill/>
          <a:ln>
            <a:noFill/>
          </a:ln>
        </p:spPr>
      </p:pic>
    </p:spTree>
    <p:extLst>
      <p:ext uri="{BB962C8B-B14F-4D97-AF65-F5344CB8AC3E}">
        <p14:creationId xmlns:p14="http://schemas.microsoft.com/office/powerpoint/2010/main" val="3465538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p:nvPr/>
        </p:nvPicPr>
        <p:blipFill>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339752" y="404664"/>
            <a:ext cx="4536504" cy="6250365"/>
          </a:xfrm>
          <a:prstGeom prst="rect">
            <a:avLst/>
          </a:prstGeom>
        </p:spPr>
      </p:pic>
    </p:spTree>
    <p:extLst>
      <p:ext uri="{BB962C8B-B14F-4D97-AF65-F5344CB8AC3E}">
        <p14:creationId xmlns:p14="http://schemas.microsoft.com/office/powerpoint/2010/main" val="15864425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9E4CC8B1-602E-4FBE-ABDE-6AD42F817E6B}"/>
              </a:ext>
            </a:extLst>
          </p:cNvPr>
          <p:cNvPicPr>
            <a:picLocks noGrp="1"/>
          </p:cNvPicPr>
          <p:nvPr>
            <p:ph idx="1"/>
          </p:nvPr>
        </p:nvPicPr>
        <p:blipFill>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699792" y="548680"/>
            <a:ext cx="3960439" cy="6034682"/>
          </a:xfrm>
          <a:prstGeom prst="rect">
            <a:avLst/>
          </a:prstGeom>
        </p:spPr>
      </p:pic>
    </p:spTree>
    <p:extLst>
      <p:ext uri="{BB962C8B-B14F-4D97-AF65-F5344CB8AC3E}">
        <p14:creationId xmlns:p14="http://schemas.microsoft.com/office/powerpoint/2010/main" val="1867420064"/>
      </p:ext>
    </p:extLst>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2810</Words>
  <Application>Microsoft Office PowerPoint</Application>
  <PresentationFormat>Bildschirmpräsentation (4:3)</PresentationFormat>
  <Paragraphs>299</Paragraphs>
  <Slides>122</Slides>
  <Notes>22</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122</vt:i4>
      </vt:variant>
    </vt:vector>
  </HeadingPairs>
  <TitlesOfParts>
    <vt:vector size="126" baseType="lpstr">
      <vt:lpstr>Arial</vt:lpstr>
      <vt:lpstr>Calibri</vt:lpstr>
      <vt:lpstr>Times New Roman</vt:lpstr>
      <vt:lpstr>Larissa-Design</vt:lpstr>
      <vt:lpstr>   </vt:lpstr>
      <vt:lpstr> Davidstern  </vt:lpstr>
      <vt:lpstr>Menora, siebenarmiger Leuchter </vt:lpstr>
      <vt:lpstr>Juden in der Diaspora</vt:lpstr>
      <vt:lpstr>Entwicklung der jüdischen Gemeinde Geinsheim 1718 - 1851</vt:lpstr>
      <vt:lpstr>Entwicklung der jüdischen Gemeinde Geinsheim 1851 - 1940</vt:lpstr>
      <vt:lpstr> 1787 (Plan von 1777):  699 Einw., 35 Juden  </vt:lpstr>
      <vt:lpstr>58 Juden in Geinsheim 1808</vt:lpstr>
      <vt:lpstr>1825:  1126 Einwohner, 56 Juden</vt:lpstr>
      <vt:lpstr>Vermögensverhältnisse der Juden 1875</vt:lpstr>
      <vt:lpstr>  Synagoge 1865 errichtet,  1938 verwüstet, 1984 abgetragen  </vt:lpstr>
      <vt:lpstr>Grundriss der Synagoge </vt:lpstr>
      <vt:lpstr>Ausschreibung der Lehrerstelle</vt:lpstr>
      <vt:lpstr>  Alter jüdischer Friedhof in Essingen Hier wurden bis 1846 die Geinsheimer Juden beigesetzt.  </vt:lpstr>
      <vt:lpstr>Alter jüdischer Friedhof in Essingen</vt:lpstr>
      <vt:lpstr>Jüdischer Friedhof in Haßloch  </vt:lpstr>
      <vt:lpstr> Jüdischer Friedhof in Haßloch </vt:lpstr>
      <vt:lpstr>Elias Mané (1804-1869)</vt:lpstr>
      <vt:lpstr>Charlotte Hene geb. Mayer (1808-1867)</vt:lpstr>
      <vt:lpstr>Isaak Mané (~1802-1871) </vt:lpstr>
      <vt:lpstr>Kirchheimer, Sara und Samson, 1927 und 1930</vt:lpstr>
      <vt:lpstr>Untere Mädchenschule 1912 (Geburtsjahre 1904/1905/1906/1907) Ausschnitte (obere Reihe, 3. von links): Selma Mané;  und (untere Reihe, 6. von links): deren Schwester Blanka Mané   </vt:lpstr>
      <vt:lpstr> Obere Mädchenschule 1919 (Geburtsjahre 1906/1907/1908/1909) Ausschnitt (obere Reihe, 4. von links): Helene Röthler </vt:lpstr>
      <vt:lpstr> Knabenklasse 1931 (Geburtsjahre 1921/1922) Ausschnitt (2. Reihe von unten, 1. von links): Siegfried Röthler </vt:lpstr>
      <vt:lpstr>Knabenklasse 1931 (Geburtsjahre 1922/1923) Ausschnitt (oberste Reihe, 1. von rechts): Werner Löb </vt:lpstr>
      <vt:lpstr> 1. Klasse 1934 (Geburtsjahre 1927/1928) Ausschnitt (2. Reihe von oben, ganz rechts): Beate Pineles </vt:lpstr>
      <vt:lpstr>1907, u. a. Hornist Abraham Mané</vt:lpstr>
      <vt:lpstr>Geinsheimer „Konskri“ (Gemusterte) Geburtsjahrgang 1900 Ausschnitt (obere Reihe ganz rechts): Eugen Mané    </vt:lpstr>
      <vt:lpstr>Ludwig Mané wurde mit dem Eisernen Kreuz ausgezeichnet, wie auf dem Bild zu sehen (links), zusammen mit Artur Stadler (rechts) </vt:lpstr>
      <vt:lpstr>  Spieler der 1. Mannschaft des SVG, 1924  Ausschnitt (5. v. l.): Kurt Mané </vt:lpstr>
      <vt:lpstr>   Spieler der 1. Mannschaft des SVG, 1932 Ausschnitt (3. v. l.): Norbert Löb   </vt:lpstr>
      <vt:lpstr>   Spieler der 1. Mannschaft des SVG, 1932 Ausschnitt (2. v. l.): Walter Mané </vt:lpstr>
      <vt:lpstr> Nachkommen der Judith Mané </vt:lpstr>
      <vt:lpstr> Geschäftshaus von Abraham Mané und Sohn Isidor heute: Schmittgasse 1 (Ansichtskarte im Besitz von Heinz-Günter Henrich) </vt:lpstr>
      <vt:lpstr>Wohnhaus und Lagerhaus von Isidor Mané II. (um 1950) heute: Wendelinusstraße 19 </vt:lpstr>
      <vt:lpstr>Wollwarenhandlung von Auguste bzw. Mina Mané (vorne links) heute: Gäustraße 63 </vt:lpstr>
      <vt:lpstr>Von Auguste Mané  an „Unteroffizier Wagner“  1899 geschriebene Postkarte </vt:lpstr>
      <vt:lpstr>Von Blanka Mané  im Dezember 1930 geschriebene Postkarte </vt:lpstr>
      <vt:lpstr>Grabstätte von Blanka Guggenheim geb. Mané (1906-2001) Gailingen am Hochrhein</vt:lpstr>
      <vt:lpstr>Nachkommen des Isaak Mané und der Karolina Wolf </vt:lpstr>
      <vt:lpstr>Wohnhaus von Simon Mané und Regina geb. Mayer Storchengasse 9</vt:lpstr>
      <vt:lpstr>Wohnhaus von Isidor Mané I. und Emilie geb. Lehmann heute: Gäustraße 51</vt:lpstr>
      <vt:lpstr>Bella Mané (Einbürgerungsdokument)</vt:lpstr>
      <vt:lpstr> Wohnhaus von Leo und Frieda Mané heute: Gäustraße 103 </vt:lpstr>
      <vt:lpstr>Regina und Simon Mané (1925 und 1928) („Zum Gedenken an Sigmund Mané, 1982-1942“</vt:lpstr>
      <vt:lpstr> Nachkommen des Elias Mané und der Helena Marschall </vt:lpstr>
      <vt:lpstr>Haus der Familie Adolf bzw. Elias Mané heute: Gäustraße 59</vt:lpstr>
      <vt:lpstr>Rechnung von Elias Mané, 1917</vt:lpstr>
      <vt:lpstr>Rechnung von Adolf Mané, 1929</vt:lpstr>
      <vt:lpstr>Emil und Kurt Mané  (in die USA ausgewandert)</vt:lpstr>
      <vt:lpstr>Mané, Kurt mit Tochter Yvonne Babette, 1951</vt:lpstr>
      <vt:lpstr> Nachkommen des Isaak Mané und der Sara Vollmer </vt:lpstr>
      <vt:lpstr>  Jakob Mané und Johanna Mané geb. Dellheim,  vermutlich 1930 bei der goldener Hochzeit von Jakob und Johanna Mané.  </vt:lpstr>
      <vt:lpstr>  Familie von Jakob und Johanna Mané  (verm. bei  Goldener Hochzeit 1930):  7 Kinder, 7 Schwiegerkinder, 4 Enkelkinder und Bruder Meir.  </vt:lpstr>
      <vt:lpstr>Wilhelmine Kafka geb. Mané mit Familie</vt:lpstr>
      <vt:lpstr>   Personalausweis der Sara Flora Frank geb. Mané   </vt:lpstr>
      <vt:lpstr>   Links: Isaak Mané, gen. „Sally“,  dessen Ehefrau Hedwig, gen. „Hedy“, wohnh. in Bad Dürkheim;  rechts: Simon Mané,  dessen Ehefrau Helene geb. Herzberger, wohnh. in Wachenheim,  davor deren Kinder Gertraud, gen. Trudy und Manfred. (Foto: Ilan Szekely) </vt:lpstr>
      <vt:lpstr>  Simon Mané  mit Ehefrau Helene geb. Herzberger mit ihren Kindern Trudy und Manfred (Foto: Ilan Szekely) </vt:lpstr>
      <vt:lpstr>Mitglieder der Familie Isaak Mané (1933)</vt:lpstr>
      <vt:lpstr>Haus von Jakob Mané und Johanna geb. Dellheim heute: Duttweilerer Straße 12 </vt:lpstr>
      <vt:lpstr> Die Familie Hene/Löb </vt:lpstr>
      <vt:lpstr>   Wohnhaus von Heinrich Löb,  später von Eugen Löb  und Betty Grünebaum geb. Löb heute: Gäustraße 26</vt:lpstr>
      <vt:lpstr>Wohnhaus von Eugen Löb;  heute: Duttweilerstraße 22 </vt:lpstr>
      <vt:lpstr>Werner Löb</vt:lpstr>
      <vt:lpstr>Grabstein von Flora und Eugen Loeb in Indianapolis USA</vt:lpstr>
      <vt:lpstr>Grünebaum, Hans   geb. 1920, 1938 in die USA </vt:lpstr>
      <vt:lpstr>Grünebaum, Hans und Matt, Herbert</vt:lpstr>
      <vt:lpstr> Wohnhaus von Samson Kirchheimer,  heute: Gäustraße 53  </vt:lpstr>
      <vt:lpstr>Rechnung vom 1. November 1938 </vt:lpstr>
      <vt:lpstr>Gestaposchreiben vom 3. November 1938</vt:lpstr>
      <vt:lpstr>Fragment der Esterrolle aus der Synagoge von Geinsheim</vt:lpstr>
      <vt:lpstr>So könnte die Geinsheimer Estherrolle ausgesehen haben. </vt:lpstr>
      <vt:lpstr>Sammelplatz in Ludwigshafen 22.10.1940</vt:lpstr>
      <vt:lpstr> Das Lager von Gurs </vt:lpstr>
      <vt:lpstr>Zustände im Lager Gurs</vt:lpstr>
      <vt:lpstr>Betty Grünebaum</vt:lpstr>
      <vt:lpstr>Mané, Elias, Hilda</vt:lpstr>
      <vt:lpstr>Mané, Isidor I., Emilie und Melanie</vt:lpstr>
      <vt:lpstr> Gurs, (r. vorn) Grabstein für Emilie Mané geb. Lehmann  (Foto: B. Kukatzki) </vt:lpstr>
      <vt:lpstr>PowerPoint-Präsentation</vt:lpstr>
      <vt:lpstr>Röthler, Berta geb. Strauß</vt:lpstr>
      <vt:lpstr>Gurs, Grabstein für Auguste Dornberger (Foto: W. Weingard, Gommersheim)</vt:lpstr>
      <vt:lpstr>Nach Auschwitz</vt:lpstr>
      <vt:lpstr>Mané, Heinrich (* 1878) Prokurist in Karlsruhe und Paula geb. Gerst   </vt:lpstr>
      <vt:lpstr>Mané, Heinrich (* 1878) Prokurist in Karlsruhe</vt:lpstr>
      <vt:lpstr>Konzentrationslager</vt:lpstr>
      <vt:lpstr>In Auschwitz</vt:lpstr>
      <vt:lpstr>Majdanek, Krematorium</vt:lpstr>
      <vt:lpstr>  Familie von Jakob und Johanna Mané (verm. bei  Goldener Hochzeit 1930):  Von den 21 Personen auf dem Bild sind wahrscheinlich drei vor dem Holocaust gestorben (Jakob und Johanna sowie Meir Mané), drei haben im Ausland überlebt (Lisa und Hildegard Kafka sowie Manfred Mané),  aber 15 wurden in der Shoah ermordet.  </vt:lpstr>
      <vt:lpstr>Opfer der verbrecherischen Nazi-Ideologie</vt:lpstr>
      <vt:lpstr>Stolpersteine in Geinsheim</vt:lpstr>
      <vt:lpstr>  Das Ehepaar Szekely; dahinter stehend: Erna Henkel und Norbert Kästel </vt:lpstr>
      <vt:lpstr>Ilan Szekely mit Frau und Cousinen in Geinsheim,  24. Mai 2008</vt:lpstr>
      <vt:lpstr>Brief von Ilan Szekely  an Norbert Kästel</vt:lpstr>
      <vt:lpstr>Brief von Ilan Szekely  an Norbert Kästel</vt:lpstr>
      <vt:lpstr>Hochzeitsgeschenk von Adolf Bohrmann</vt:lpstr>
      <vt:lpstr>PowerPoint-Präsentation</vt:lpstr>
      <vt:lpstr>PowerPoint-Präsentation</vt:lpstr>
      <vt:lpstr>PowerPoint-Präsentation</vt:lpstr>
      <vt:lpstr>PowerPoint-Präsentation</vt:lpstr>
      <vt:lpstr>Barbara Becker (Taufeintrag) (* 1901, + 1943)</vt:lpstr>
      <vt:lpstr>Maria Eichberger geb. Engler,  Mutter des Jakob Eichberger (* 1909, + 1941)</vt:lpstr>
      <vt:lpstr>Eva Eichberger  (* 1885, + 1943)</vt:lpstr>
      <vt:lpstr>Dennny wird gerettet (geb. 1938)</vt:lpstr>
      <vt:lpstr>  Synagoge Wohnung der Familie Röthler </vt:lpstr>
      <vt:lpstr>Grundriss der Synagoge </vt:lpstr>
      <vt:lpstr>Grabstein von Leopold Röthler (1961-1925)</vt:lpstr>
      <vt:lpstr>Wohnung der Berta Röthler geb. Strauß (1940)</vt:lpstr>
      <vt:lpstr>Obere Mädchenschule 1919 (Geburtsjahre 1906/1907/1908/1909) Ausschnitt (obere Reihe, 4. von links): Helene Röthler</vt:lpstr>
      <vt:lpstr>Heiratsurkunde  Helene Röthler und Jakob Roelen</vt:lpstr>
      <vt:lpstr>Geburtsurkunde von Denny Moses Roelen</vt:lpstr>
      <vt:lpstr>Limoges, Kinderheim „La Pouponnière“ Leiter: Kinderarzt Gaston Levi</vt:lpstr>
      <vt:lpstr>Denny Swierc geb. Roelen</vt:lpstr>
      <vt:lpstr>PowerPoint-Präsentation</vt:lpstr>
      <vt:lpstr>Gedenktafel - Entwurf</vt:lpstr>
      <vt:lpstr> Gedenktafel – Entwurf  Zur Erinnerung an die aus Geinsheim stammenden Opfer der Nazidiktatur (1933-1945)  Sie wurden aufgrund eines verbreiteten Rassismus, Antisemitismus und Sozialrassismus ermordet.  </vt:lpstr>
      <vt:lpstr>Gedenktafel in Haßloch</vt:lpstr>
      <vt:lpstr>Gedenktafel</vt:lpstr>
      <vt:lpstr>Gedenktafel</vt:lpstr>
      <vt:lpstr>Gedenktafel in Wachenheim</vt:lpstr>
      <vt:lpstr>Gedenktafel</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User</dc:creator>
  <cp:lastModifiedBy>Herr Kästel</cp:lastModifiedBy>
  <cp:revision>382</cp:revision>
  <dcterms:created xsi:type="dcterms:W3CDTF">2018-11-18T07:41:39Z</dcterms:created>
  <dcterms:modified xsi:type="dcterms:W3CDTF">2021-11-09T12:48:09Z</dcterms:modified>
</cp:coreProperties>
</file>